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rawings/drawing5.xml" ContentType="application/vnd.openxmlformats-officedocument.drawingml.chartshapes+xml"/>
  <Override PartName="/ppt/drawings/drawing6.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56" r:id="rId2"/>
    <p:sldId id="260" r:id="rId3"/>
    <p:sldId id="273" r:id="rId4"/>
    <p:sldId id="316" r:id="rId5"/>
    <p:sldId id="258" r:id="rId6"/>
    <p:sldId id="274" r:id="rId7"/>
    <p:sldId id="275" r:id="rId8"/>
    <p:sldId id="304" r:id="rId9"/>
    <p:sldId id="323" r:id="rId10"/>
    <p:sldId id="309" r:id="rId11"/>
    <p:sldId id="324" r:id="rId12"/>
    <p:sldId id="263" r:id="rId13"/>
    <p:sldId id="317" r:id="rId14"/>
    <p:sldId id="311" r:id="rId15"/>
    <p:sldId id="313" r:id="rId16"/>
    <p:sldId id="318" r:id="rId17"/>
    <p:sldId id="319" r:id="rId18"/>
    <p:sldId id="320" r:id="rId19"/>
    <p:sldId id="321" r:id="rId20"/>
    <p:sldId id="322" r:id="rId21"/>
    <p:sldId id="303" r:id="rId22"/>
    <p:sldId id="314" r:id="rId23"/>
    <p:sldId id="315" r:id="rId24"/>
    <p:sldId id="305" r:id="rId25"/>
    <p:sldId id="312"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1335" autoAdjust="0"/>
  </p:normalViewPr>
  <p:slideViewPr>
    <p:cSldViewPr snapToGrid="0" snapToObjects="1">
      <p:cViewPr>
        <p:scale>
          <a:sx n="80" d="100"/>
          <a:sy n="80" d="100"/>
        </p:scale>
        <p:origin x="-132"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842" y="-6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Kristofferson:Users:Bootat:Google%20Drive:Research:Chart%20Bank:2017:Pres%20Budget%20in%20Charts:Excel%20files:Pres%20Budget%20Disc,%20Mand,%20Int%20Pi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Kristofferson:Users:Bootat:Google%20Drive:Research:Chart%20Bank:2017:Pres%20Budget%20in%20Charts:Excel%20files:Pres%20Budget%20Mil%20and%20NonMil%20Line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NPPDC1\Research\Federal%20Budget\MoveTheMoney\Elephants\ElephantData.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1.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NPPDC1\Research\Move%20the%20Money\2015%20Materials\Military%20Expenditures%20-%20US%20v.%20World.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NPPDC1\Research\Move%20the%20Money\2015%20Materials\Veterans%20Charts.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2200">
                <a:latin typeface="Arial" pitchFamily="34" charset="0"/>
                <a:cs typeface="Arial" pitchFamily="34" charset="0"/>
              </a:defRPr>
            </a:pPr>
            <a:r>
              <a:rPr lang="en-US" sz="2200" dirty="0"/>
              <a:t>President's Proposed $4.2 Trillion </a:t>
            </a:r>
            <a:r>
              <a:rPr lang="en-US" sz="2200" dirty="0" smtClean="0"/>
              <a:t>Budget </a:t>
            </a:r>
            <a:endParaRPr lang="en-US" sz="2200" dirty="0"/>
          </a:p>
          <a:p>
            <a:pPr>
              <a:defRPr sz="2200">
                <a:latin typeface="Arial" pitchFamily="34" charset="0"/>
                <a:cs typeface="Arial" pitchFamily="34" charset="0"/>
              </a:defRPr>
            </a:pPr>
            <a:r>
              <a:rPr lang="en-US" sz="2200" dirty="0" smtClean="0"/>
              <a:t>FY 2017</a:t>
            </a:r>
            <a:endParaRPr lang="en-US" sz="2200" dirty="0"/>
          </a:p>
        </c:rich>
      </c:tx>
      <c:layout>
        <c:manualLayout>
          <c:xMode val="edge"/>
          <c:yMode val="edge"/>
          <c:x val="0.17135568782127902"/>
          <c:y val="1.5850566477530904E-3"/>
        </c:manualLayout>
      </c:layout>
    </c:title>
    <c:plotArea>
      <c:layout>
        <c:manualLayout>
          <c:layoutTarget val="inner"/>
          <c:xMode val="edge"/>
          <c:yMode val="edge"/>
          <c:x val="0.26743098289184408"/>
          <c:y val="0.23715216041543202"/>
          <c:w val="0.52459806421045496"/>
          <c:h val="0.63373044101574505"/>
        </c:manualLayout>
      </c:layout>
      <c:pieChart>
        <c:varyColors val="1"/>
        <c:ser>
          <c:idx val="0"/>
          <c:order val="0"/>
          <c:spPr>
            <a:ln>
              <a:solidFill>
                <a:schemeClr val="bg1"/>
              </a:solidFill>
            </a:ln>
          </c:spPr>
          <c:dPt>
            <c:idx val="1"/>
            <c:spPr>
              <a:solidFill>
                <a:schemeClr val="accent2"/>
              </a:solidFill>
              <a:ln>
                <a:solidFill>
                  <a:schemeClr val="bg1"/>
                </a:solidFill>
              </a:ln>
            </c:spPr>
          </c:dPt>
          <c:dPt>
            <c:idx val="2"/>
            <c:spPr>
              <a:solidFill>
                <a:schemeClr val="accent3"/>
              </a:solidFill>
              <a:ln>
                <a:solidFill>
                  <a:schemeClr val="bg1"/>
                </a:solidFill>
              </a:ln>
            </c:spPr>
          </c:dPt>
          <c:dPt>
            <c:idx val="3"/>
            <c:spPr>
              <a:solidFill>
                <a:schemeClr val="accent4"/>
              </a:solidFill>
              <a:ln>
                <a:solidFill>
                  <a:schemeClr val="bg1"/>
                </a:solidFill>
              </a:ln>
            </c:spPr>
          </c:dPt>
          <c:dPt>
            <c:idx val="4"/>
            <c:spPr>
              <a:solidFill>
                <a:srgbClr val="CB3F3C"/>
              </a:solidFill>
              <a:ln>
                <a:solidFill>
                  <a:schemeClr val="bg1"/>
                </a:solidFill>
              </a:ln>
            </c:spPr>
          </c:dPt>
          <c:dPt>
            <c:idx val="5"/>
            <c:spPr>
              <a:solidFill>
                <a:schemeClr val="accent5"/>
              </a:solidFill>
              <a:ln>
                <a:solidFill>
                  <a:schemeClr val="bg1"/>
                </a:solidFill>
              </a:ln>
            </c:spPr>
          </c:dPt>
          <c:dPt>
            <c:idx val="6"/>
            <c:spPr>
              <a:solidFill>
                <a:srgbClr val="49B6E7"/>
              </a:solidFill>
              <a:ln>
                <a:solidFill>
                  <a:schemeClr val="bg1"/>
                </a:solidFill>
              </a:ln>
            </c:spPr>
          </c:dPt>
          <c:dPt>
            <c:idx val="7"/>
            <c:spPr>
              <a:solidFill>
                <a:srgbClr val="545654"/>
              </a:solidFill>
              <a:ln>
                <a:solidFill>
                  <a:schemeClr val="bg1"/>
                </a:solidFill>
              </a:ln>
            </c:spPr>
          </c:dPt>
          <c:dPt>
            <c:idx val="8"/>
            <c:spPr>
              <a:solidFill>
                <a:srgbClr val="9966CC"/>
              </a:solidFill>
              <a:ln>
                <a:solidFill>
                  <a:schemeClr val="bg1"/>
                </a:solidFill>
              </a:ln>
            </c:spPr>
          </c:dPt>
          <c:dPt>
            <c:idx val="9"/>
            <c:spPr>
              <a:solidFill>
                <a:srgbClr val="1F4923"/>
              </a:solidFill>
              <a:ln>
                <a:solidFill>
                  <a:schemeClr val="bg1"/>
                </a:solidFill>
              </a:ln>
            </c:spPr>
          </c:dPt>
          <c:dPt>
            <c:idx val="10"/>
            <c:spPr>
              <a:solidFill>
                <a:srgbClr val="F2AD36"/>
              </a:solidFill>
              <a:ln>
                <a:solidFill>
                  <a:schemeClr val="bg1"/>
                </a:solidFill>
              </a:ln>
            </c:spPr>
          </c:dPt>
          <c:dPt>
            <c:idx val="11"/>
            <c:spPr>
              <a:solidFill>
                <a:srgbClr val="5F1E1D"/>
              </a:solidFill>
              <a:ln>
                <a:solidFill>
                  <a:schemeClr val="bg1"/>
                </a:solidFill>
              </a:ln>
            </c:spPr>
          </c:dPt>
          <c:dLbls>
            <c:dLbl>
              <c:idx val="0"/>
              <c:layout>
                <c:manualLayout>
                  <c:x val="4.1152263374485715E-2"/>
                  <c:y val="1.3888888888888904E-2"/>
                </c:manualLayout>
              </c:layout>
              <c:tx>
                <c:rich>
                  <a:bodyPr/>
                  <a:lstStyle/>
                  <a:p>
                    <a:r>
                      <a:rPr lang="en-US" sz="1600"/>
                      <a:t>Interest on Debt
$303 billion</a:t>
                    </a:r>
                    <a:r>
                      <a:rPr lang="en-US" sz="1600" baseline="0"/>
                      <a:t> - </a:t>
                    </a:r>
                    <a:r>
                      <a:rPr lang="en-US" sz="1600"/>
                      <a:t>7%</a:t>
                    </a:r>
                    <a:endParaRPr lang="en-US"/>
                  </a:p>
                </c:rich>
              </c:tx>
              <c:dLblPos val="bestFit"/>
              <c:showCatName val="1"/>
              <c:showPercent val="1"/>
            </c:dLbl>
            <c:dLbl>
              <c:idx val="1"/>
              <c:layout>
                <c:manualLayout>
                  <c:x val="1.4403292181070001E-2"/>
                  <c:y val="2.7777777777777805E-3"/>
                </c:manualLayout>
              </c:layout>
              <c:tx>
                <c:rich>
                  <a:bodyPr/>
                  <a:lstStyle/>
                  <a:p>
                    <a:r>
                      <a:rPr lang="en-US" sz="1600"/>
                      <a:t>Discretionary Spending
$1.15 trillion - 27%</a:t>
                    </a:r>
                    <a:endParaRPr lang="en-US"/>
                  </a:p>
                </c:rich>
              </c:tx>
              <c:dLblPos val="bestFit"/>
              <c:showCatName val="1"/>
              <c:showPercent val="1"/>
            </c:dLbl>
            <c:dLbl>
              <c:idx val="2"/>
              <c:layout>
                <c:manualLayout>
                  <c:x val="-1.8518518518518504E-2"/>
                  <c:y val="-5.5555555555555506E-3"/>
                </c:manualLayout>
              </c:layout>
              <c:tx>
                <c:rich>
                  <a:bodyPr/>
                  <a:lstStyle/>
                  <a:p>
                    <a:r>
                      <a:rPr lang="en-US" sz="1600"/>
                      <a:t>Mandatory Spending
$2.78 trillion</a:t>
                    </a:r>
                    <a:r>
                      <a:rPr lang="en-US" sz="1600" baseline="0"/>
                      <a:t> - </a:t>
                    </a:r>
                    <a:r>
                      <a:rPr lang="en-US" sz="1600"/>
                      <a:t>66%</a:t>
                    </a:r>
                    <a:endParaRPr lang="en-US"/>
                  </a:p>
                </c:rich>
              </c:tx>
              <c:dLblPos val="bestFit"/>
              <c:showCatName val="1"/>
              <c:showPercent val="1"/>
            </c:dLbl>
            <c:dLbl>
              <c:idx val="7"/>
              <c:dLblPos val="bestFit"/>
              <c:showCatName val="1"/>
              <c:showPercent val="1"/>
            </c:dLbl>
            <c:dLbl>
              <c:idx val="8"/>
              <c:dLblPos val="bestFit"/>
              <c:showCatName val="1"/>
              <c:showPercent val="1"/>
            </c:dLbl>
            <c:dLbl>
              <c:idx val="9"/>
              <c:dLblPos val="bestFit"/>
              <c:showCatName val="1"/>
              <c:showPercent val="1"/>
            </c:dLbl>
            <c:dLbl>
              <c:idx val="10"/>
              <c:dLblPos val="bestFit"/>
              <c:showCatName val="1"/>
              <c:showPercent val="1"/>
            </c:dLbl>
            <c:dLbl>
              <c:idx val="11"/>
              <c:layout>
                <c:manualLayout>
                  <c:x val="0.11652340019102202"/>
                  <c:y val="1.61532248759663E-2"/>
                </c:manualLayout>
              </c:layout>
              <c:dLblPos val="bestFit"/>
              <c:showCatName val="1"/>
              <c:showPercent val="1"/>
            </c:dLbl>
            <c:txPr>
              <a:bodyPr/>
              <a:lstStyle/>
              <a:p>
                <a:pPr>
                  <a:defRPr sz="1600">
                    <a:latin typeface="Arial" pitchFamily="34" charset="0"/>
                    <a:cs typeface="Arial" pitchFamily="34" charset="0"/>
                  </a:defRPr>
                </a:pPr>
                <a:endParaRPr lang="en-US"/>
              </a:p>
            </c:txPr>
            <c:dLblPos val="outEnd"/>
            <c:showCatName val="1"/>
            <c:showPercent val="1"/>
            <c:showLeaderLines val="1"/>
          </c:dLbls>
          <c:cat>
            <c:strRef>
              <c:f>Sheet1!$A$2:$A$4</c:f>
              <c:strCache>
                <c:ptCount val="3"/>
                <c:pt idx="0">
                  <c:v>Interest on Debt</c:v>
                </c:pt>
                <c:pt idx="1">
                  <c:v>Discretionary Spending</c:v>
                </c:pt>
                <c:pt idx="2">
                  <c:v>Mandatory Spending</c:v>
                </c:pt>
              </c:strCache>
            </c:strRef>
          </c:cat>
          <c:val>
            <c:numRef>
              <c:f>Sheet1!$B$2:$B$4</c:f>
              <c:numCache>
                <c:formatCode>_(* #,##0.00_);_(* \(#,##0.00\);_(* "-"??_);_(@_)</c:formatCode>
                <c:ptCount val="3"/>
                <c:pt idx="0">
                  <c:v>302697000</c:v>
                </c:pt>
                <c:pt idx="1">
                  <c:v>1149405000</c:v>
                </c:pt>
                <c:pt idx="2">
                  <c:v>2782775000</c:v>
                </c:pt>
              </c:numCache>
            </c:numRef>
          </c:val>
        </c:ser>
        <c:dLbls>
          <c:showCatName val="1"/>
          <c:showPercent val="1"/>
        </c:dLbls>
        <c:firstSliceAng val="0"/>
      </c:pieChart>
    </c:plotArea>
    <c:plotVisOnly val="1"/>
    <c:dispBlanksAs val="zero"/>
  </c:chart>
  <c:spPr>
    <a:ln>
      <a:noFill/>
    </a:ln>
  </c:sp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650"/>
            </a:pPr>
            <a:r>
              <a:rPr lang="en-US" sz="1800" dirty="0"/>
              <a:t>Military and Non-Military Discretionary Spending </a:t>
            </a:r>
            <a:endParaRPr lang="en-US" sz="1800" dirty="0" smtClean="0"/>
          </a:p>
          <a:p>
            <a:pPr>
              <a:defRPr sz="1650"/>
            </a:pPr>
            <a:r>
              <a:rPr lang="en-US" sz="1800" dirty="0" smtClean="0"/>
              <a:t>(</a:t>
            </a:r>
            <a:r>
              <a:rPr lang="en-US" sz="1800" dirty="0"/>
              <a:t>in billions of 2017 dollars)</a:t>
            </a:r>
          </a:p>
        </c:rich>
      </c:tx>
      <c:layout/>
    </c:title>
    <c:plotArea>
      <c:layout>
        <c:manualLayout>
          <c:layoutTarget val="inner"/>
          <c:xMode val="edge"/>
          <c:yMode val="edge"/>
          <c:x val="0.10192475940507402"/>
          <c:y val="0.12789341410591801"/>
          <c:w val="0.82338015618418114"/>
          <c:h val="0.65072579811200915"/>
        </c:manualLayout>
      </c:layout>
      <c:lineChart>
        <c:grouping val="standard"/>
        <c:ser>
          <c:idx val="0"/>
          <c:order val="0"/>
          <c:tx>
            <c:strRef>
              <c:f>Discretionary!$A$29</c:f>
              <c:strCache>
                <c:ptCount val="1"/>
                <c:pt idx="0">
                  <c:v>Military</c:v>
                </c:pt>
              </c:strCache>
            </c:strRef>
          </c:tx>
          <c:spPr>
            <a:ln>
              <a:solidFill>
                <a:schemeClr val="accent1"/>
              </a:solidFill>
            </a:ln>
          </c:spPr>
          <c:marker>
            <c:symbol val="none"/>
          </c:marker>
          <c:cat>
            <c:numRef>
              <c:f>Discretionary!$B$28:$AQ$28</c:f>
              <c:numCache>
                <c:formatCode>General</c:formatCode>
                <c:ptCount val="42"/>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numCache>
            </c:numRef>
          </c:cat>
          <c:val>
            <c:numRef>
              <c:f>Discretionary!$B$29:$AQ$29</c:f>
              <c:numCache>
                <c:formatCode>_(* #,##0.00_);_(* \(#,##0.00\);_(* "-"??_);_(@_)</c:formatCode>
                <c:ptCount val="42"/>
                <c:pt idx="0">
                  <c:v>356.00668771825758</c:v>
                </c:pt>
                <c:pt idx="1">
                  <c:v>375.03499654409222</c:v>
                </c:pt>
                <c:pt idx="2">
                  <c:v>374.80622352362951</c:v>
                </c:pt>
                <c:pt idx="3">
                  <c:v>377.42607886128451</c:v>
                </c:pt>
                <c:pt idx="4">
                  <c:v>391.61057614256151</c:v>
                </c:pt>
                <c:pt idx="5">
                  <c:v>441.99847714931923</c:v>
                </c:pt>
                <c:pt idx="6">
                  <c:v>499.32267797295725</c:v>
                </c:pt>
                <c:pt idx="7">
                  <c:v>540.2561991935421</c:v>
                </c:pt>
                <c:pt idx="8">
                  <c:v>565.85723567434241</c:v>
                </c:pt>
                <c:pt idx="9">
                  <c:v>615.35892072867716</c:v>
                </c:pt>
                <c:pt idx="10">
                  <c:v>583.46061771516804</c:v>
                </c:pt>
                <c:pt idx="11">
                  <c:v>565.79134889224576</c:v>
                </c:pt>
                <c:pt idx="12">
                  <c:v>555.42025547650792</c:v>
                </c:pt>
                <c:pt idx="13">
                  <c:v>547.64658028705446</c:v>
                </c:pt>
                <c:pt idx="14">
                  <c:v>536.4416566464464</c:v>
                </c:pt>
                <c:pt idx="15">
                  <c:v>564.84015274905244</c:v>
                </c:pt>
                <c:pt idx="16">
                  <c:v>495.39708199374138</c:v>
                </c:pt>
                <c:pt idx="17">
                  <c:v>445.70628975739891</c:v>
                </c:pt>
                <c:pt idx="18">
                  <c:v>413.48186278596683</c:v>
                </c:pt>
                <c:pt idx="19">
                  <c:v>406.45139121171798</c:v>
                </c:pt>
                <c:pt idx="20">
                  <c:v>402.73718901960763</c:v>
                </c:pt>
                <c:pt idx="21">
                  <c:v>397.37944662813118</c:v>
                </c:pt>
                <c:pt idx="22">
                  <c:v>401.60874914350961</c:v>
                </c:pt>
                <c:pt idx="23">
                  <c:v>419.65638742012288</c:v>
                </c:pt>
                <c:pt idx="24">
                  <c:v>431.03413477353638</c:v>
                </c:pt>
                <c:pt idx="25">
                  <c:v>461.91485926636312</c:v>
                </c:pt>
                <c:pt idx="26">
                  <c:v>493.50619889111704</c:v>
                </c:pt>
                <c:pt idx="27">
                  <c:v>613.22585438129363</c:v>
                </c:pt>
                <c:pt idx="28">
                  <c:v>633.73971670620153</c:v>
                </c:pt>
                <c:pt idx="29">
                  <c:v>633.08593845142923</c:v>
                </c:pt>
                <c:pt idx="30">
                  <c:v>682.30646881629173</c:v>
                </c:pt>
                <c:pt idx="31">
                  <c:v>743.0887211895913</c:v>
                </c:pt>
                <c:pt idx="32">
                  <c:v>800.86597268588753</c:v>
                </c:pt>
                <c:pt idx="33">
                  <c:v>802.42454039999996</c:v>
                </c:pt>
                <c:pt idx="34">
                  <c:v>820.43168517049935</c:v>
                </c:pt>
                <c:pt idx="35">
                  <c:v>797.95859516175972</c:v>
                </c:pt>
                <c:pt idx="36">
                  <c:v>741.42374735235217</c:v>
                </c:pt>
                <c:pt idx="37">
                  <c:v>653.53925898133389</c:v>
                </c:pt>
                <c:pt idx="38">
                  <c:v>647.64529115558378</c:v>
                </c:pt>
                <c:pt idx="39">
                  <c:v>618.51904749772552</c:v>
                </c:pt>
                <c:pt idx="40">
                  <c:v>629.88766821927629</c:v>
                </c:pt>
                <c:pt idx="41">
                  <c:v>622.64499999999998</c:v>
                </c:pt>
              </c:numCache>
            </c:numRef>
          </c:val>
        </c:ser>
        <c:ser>
          <c:idx val="2"/>
          <c:order val="1"/>
          <c:tx>
            <c:strRef>
              <c:f>Discretionary!$A$30</c:f>
              <c:strCache>
                <c:ptCount val="1"/>
                <c:pt idx="0">
                  <c:v>Non-Military</c:v>
                </c:pt>
              </c:strCache>
            </c:strRef>
          </c:tx>
          <c:spPr>
            <a:ln>
              <a:solidFill>
                <a:schemeClr val="accent2"/>
              </a:solidFill>
            </a:ln>
          </c:spPr>
          <c:marker>
            <c:symbol val="none"/>
          </c:marker>
          <c:cat>
            <c:numRef>
              <c:f>Discretionary!$B$28:$AQ$28</c:f>
              <c:numCache>
                <c:formatCode>General</c:formatCode>
                <c:ptCount val="42"/>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numCache>
            </c:numRef>
          </c:cat>
          <c:val>
            <c:numRef>
              <c:f>Discretionary!$B$30:$AQ$30</c:f>
              <c:numCache>
                <c:formatCode>_(* #,##0.00_);_(* \(#,##0.00\);_(* "-"??_);_(@_)</c:formatCode>
                <c:ptCount val="42"/>
                <c:pt idx="0">
                  <c:v>338.28339402038921</c:v>
                </c:pt>
                <c:pt idx="1">
                  <c:v>433.27871252334302</c:v>
                </c:pt>
                <c:pt idx="2">
                  <c:v>422.91347571914667</c:v>
                </c:pt>
                <c:pt idx="3">
                  <c:v>406.53879783254189</c:v>
                </c:pt>
                <c:pt idx="4">
                  <c:v>421.65698430351807</c:v>
                </c:pt>
                <c:pt idx="5">
                  <c:v>369.44764536376977</c:v>
                </c:pt>
                <c:pt idx="6">
                  <c:v>292.49874424691353</c:v>
                </c:pt>
                <c:pt idx="7">
                  <c:v>288.0513974101745</c:v>
                </c:pt>
                <c:pt idx="8">
                  <c:v>307.09023331495922</c:v>
                </c:pt>
                <c:pt idx="9">
                  <c:v>295.26121302983512</c:v>
                </c:pt>
                <c:pt idx="10">
                  <c:v>270.40467578997936</c:v>
                </c:pt>
                <c:pt idx="11">
                  <c:v>284.43663036656596</c:v>
                </c:pt>
                <c:pt idx="12">
                  <c:v>281.96299896862291</c:v>
                </c:pt>
                <c:pt idx="13">
                  <c:v>289.33910959849902</c:v>
                </c:pt>
                <c:pt idx="14">
                  <c:v>315.30739941693076</c:v>
                </c:pt>
                <c:pt idx="15">
                  <c:v>339.54234933488794</c:v>
                </c:pt>
                <c:pt idx="16">
                  <c:v>363.59895375192031</c:v>
                </c:pt>
                <c:pt idx="17">
                  <c:v>380.57550460191737</c:v>
                </c:pt>
                <c:pt idx="18">
                  <c:v>378.61706751808526</c:v>
                </c:pt>
                <c:pt idx="19">
                  <c:v>352.29156591211711</c:v>
                </c:pt>
                <c:pt idx="20">
                  <c:v>341.43249411764697</c:v>
                </c:pt>
                <c:pt idx="21">
                  <c:v>348.84633526011555</c:v>
                </c:pt>
                <c:pt idx="22">
                  <c:v>362.09934678340323</c:v>
                </c:pt>
                <c:pt idx="23">
                  <c:v>408.81352812930703</c:v>
                </c:pt>
                <c:pt idx="24">
                  <c:v>384.05493752301464</c:v>
                </c:pt>
                <c:pt idx="25">
                  <c:v>442.38340997362735</c:v>
                </c:pt>
                <c:pt idx="26">
                  <c:v>491.51612480830482</c:v>
                </c:pt>
                <c:pt idx="27">
                  <c:v>504.16289315893056</c:v>
                </c:pt>
                <c:pt idx="28">
                  <c:v>532.38215587936293</c:v>
                </c:pt>
                <c:pt idx="29">
                  <c:v>595.91305114445288</c:v>
                </c:pt>
                <c:pt idx="30">
                  <c:v>519.0538338990242</c:v>
                </c:pt>
                <c:pt idx="31">
                  <c:v>515.21083209417611</c:v>
                </c:pt>
                <c:pt idx="32">
                  <c:v>555.28228770864939</c:v>
                </c:pt>
                <c:pt idx="33">
                  <c:v>893.1183516000001</c:v>
                </c:pt>
                <c:pt idx="34">
                  <c:v>603.74404163362442</c:v>
                </c:pt>
                <c:pt idx="35">
                  <c:v>549.77338385310418</c:v>
                </c:pt>
                <c:pt idx="36">
                  <c:v>557.11031466463135</c:v>
                </c:pt>
                <c:pt idx="37">
                  <c:v>561.86937473032549</c:v>
                </c:pt>
                <c:pt idx="38">
                  <c:v>540.52520667711906</c:v>
                </c:pt>
                <c:pt idx="39">
                  <c:v>536.14297288444027</c:v>
                </c:pt>
                <c:pt idx="40">
                  <c:v>553.96446255822286</c:v>
                </c:pt>
                <c:pt idx="41">
                  <c:v>526.76</c:v>
                </c:pt>
              </c:numCache>
            </c:numRef>
          </c:val>
        </c:ser>
        <c:dLbls/>
        <c:marker val="1"/>
        <c:axId val="71485696"/>
        <c:axId val="71491584"/>
      </c:lineChart>
      <c:catAx>
        <c:axId val="71485696"/>
        <c:scaling>
          <c:orientation val="minMax"/>
        </c:scaling>
        <c:axPos val="b"/>
        <c:numFmt formatCode="General" sourceLinked="1"/>
        <c:majorTickMark val="none"/>
        <c:tickLblPos val="nextTo"/>
        <c:spPr>
          <a:ln>
            <a:solidFill>
              <a:srgbClr val="A9A8A5"/>
            </a:solidFill>
          </a:ln>
        </c:spPr>
        <c:txPr>
          <a:bodyPr/>
          <a:lstStyle/>
          <a:p>
            <a:pPr>
              <a:defRPr sz="900"/>
            </a:pPr>
            <a:endParaRPr lang="en-US"/>
          </a:p>
        </c:txPr>
        <c:crossAx val="71491584"/>
        <c:crosses val="autoZero"/>
        <c:auto val="1"/>
        <c:lblAlgn val="ctr"/>
        <c:lblOffset val="100"/>
        <c:tickLblSkip val="5"/>
        <c:tickMarkSkip val="2"/>
      </c:catAx>
      <c:valAx>
        <c:axId val="71491584"/>
        <c:scaling>
          <c:orientation val="minMax"/>
        </c:scaling>
        <c:axPos val="l"/>
        <c:numFmt formatCode="&quot;$&quot;#,##0" sourceLinked="0"/>
        <c:majorTickMark val="none"/>
        <c:tickLblPos val="nextTo"/>
        <c:spPr>
          <a:ln>
            <a:solidFill>
              <a:srgbClr val="A9A8A5"/>
            </a:solidFill>
          </a:ln>
        </c:spPr>
        <c:txPr>
          <a:bodyPr/>
          <a:lstStyle/>
          <a:p>
            <a:pPr>
              <a:defRPr sz="1000"/>
            </a:pPr>
            <a:endParaRPr lang="en-US"/>
          </a:p>
        </c:txPr>
        <c:crossAx val="71485696"/>
        <c:crosses val="autoZero"/>
        <c:crossBetween val="midCat"/>
      </c:valAx>
      <c:spPr>
        <a:ln>
          <a:noFill/>
        </a:ln>
      </c:spPr>
    </c:plotArea>
    <c:plotVisOnly val="1"/>
    <c:dispBlanksAs val="gap"/>
  </c:chart>
  <c:spPr>
    <a:solidFill>
      <a:schemeClr val="bg1"/>
    </a:solidFill>
    <a:ln>
      <a:noFill/>
    </a:ln>
  </c:sp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lgn="ctr">
              <a:defRPr/>
            </a:pPr>
            <a:r>
              <a:rPr lang="en-US"/>
              <a:t>Jobs Created Per $1 Billion in Federal Investment</a:t>
            </a:r>
          </a:p>
        </c:rich>
      </c:tx>
      <c:layout/>
    </c:title>
    <c:plotArea>
      <c:layout>
        <c:manualLayout>
          <c:layoutTarget val="inner"/>
          <c:xMode val="edge"/>
          <c:yMode val="edge"/>
          <c:x val="6.8709483603706205E-3"/>
          <c:y val="0.10656607757231003"/>
          <c:w val="0.95011337868480705"/>
          <c:h val="0.66487039209865417"/>
        </c:manualLayout>
      </c:layout>
      <c:barChart>
        <c:barDir val="col"/>
        <c:grouping val="clustered"/>
        <c:ser>
          <c:idx val="0"/>
          <c:order val="0"/>
          <c:spPr>
            <a:solidFill>
              <a:srgbClr val="4F81BD">
                <a:lumMod val="75000"/>
              </a:srgbClr>
            </a:solidFill>
          </c:spPr>
          <c:dPt>
            <c:idx val="1"/>
            <c:spPr>
              <a:solidFill>
                <a:srgbClr val="C0504D">
                  <a:lumMod val="75000"/>
                </a:srgbClr>
              </a:solidFill>
            </c:spPr>
          </c:dPt>
          <c:dPt>
            <c:idx val="2"/>
            <c:spPr>
              <a:solidFill>
                <a:srgbClr val="9BBB59">
                  <a:lumMod val="75000"/>
                </a:srgbClr>
              </a:solidFill>
            </c:spPr>
          </c:dPt>
          <c:dPt>
            <c:idx val="3"/>
            <c:spPr>
              <a:solidFill>
                <a:srgbClr val="8064A2">
                  <a:lumMod val="75000"/>
                </a:srgbClr>
              </a:solidFill>
            </c:spPr>
          </c:dPt>
          <c:dPt>
            <c:idx val="4"/>
            <c:spPr>
              <a:solidFill>
                <a:srgbClr val="F79646">
                  <a:lumMod val="75000"/>
                </a:srgbClr>
              </a:solidFill>
            </c:spPr>
          </c:dPt>
          <c:dLbls>
            <c:dLbl>
              <c:idx val="0"/>
              <c:layout/>
              <c:tx>
                <c:rich>
                  <a:bodyPr/>
                  <a:lstStyle/>
                  <a:p>
                    <a:r>
                      <a:rPr lang="en-US" sz="1200"/>
                      <a:t>11,200</a:t>
                    </a:r>
                    <a:endParaRPr lang="en-US"/>
                  </a:p>
                </c:rich>
              </c:tx>
              <c:showVal val="1"/>
              <c:extLst>
                <c:ext xmlns:c15="http://schemas.microsoft.com/office/drawing/2012/chart" uri="{CE6537A1-D6FC-4f65-9D91-7224C49458BB}"/>
              </c:extLst>
            </c:dLbl>
            <c:dLbl>
              <c:idx val="1"/>
              <c:layout/>
              <c:tx>
                <c:rich>
                  <a:bodyPr/>
                  <a:lstStyle/>
                  <a:p>
                    <a:r>
                      <a:rPr lang="en-US" sz="1200"/>
                      <a:t>15,100</a:t>
                    </a:r>
                    <a:endParaRPr lang="en-US"/>
                  </a:p>
                </c:rich>
              </c:tx>
              <c:showVal val="1"/>
              <c:extLst>
                <c:ext xmlns:c15="http://schemas.microsoft.com/office/drawing/2012/chart" uri="{CE6537A1-D6FC-4f65-9D91-7224C49458BB}"/>
              </c:extLst>
            </c:dLbl>
            <c:dLbl>
              <c:idx val="2"/>
              <c:layout/>
              <c:tx>
                <c:rich>
                  <a:bodyPr/>
                  <a:lstStyle/>
                  <a:p>
                    <a:r>
                      <a:rPr lang="en-US" sz="1200"/>
                      <a:t>16,800</a:t>
                    </a:r>
                    <a:endParaRPr lang="en-US"/>
                  </a:p>
                </c:rich>
              </c:tx>
              <c:showVal val="1"/>
              <c:extLst>
                <c:ext xmlns:c15="http://schemas.microsoft.com/office/drawing/2012/chart" uri="{CE6537A1-D6FC-4f65-9D91-7224C49458BB}"/>
              </c:extLst>
            </c:dLbl>
            <c:dLbl>
              <c:idx val="3"/>
              <c:layout/>
              <c:tx>
                <c:rich>
                  <a:bodyPr/>
                  <a:lstStyle/>
                  <a:p>
                    <a:r>
                      <a:rPr lang="en-US" sz="1200"/>
                      <a:t>17,200</a:t>
                    </a:r>
                    <a:endParaRPr lang="en-US"/>
                  </a:p>
                </c:rich>
              </c:tx>
              <c:showVal val="1"/>
              <c:extLst>
                <c:ext xmlns:c15="http://schemas.microsoft.com/office/drawing/2012/chart" uri="{CE6537A1-D6FC-4f65-9D91-7224C49458BB}"/>
              </c:extLst>
            </c:dLbl>
            <c:dLbl>
              <c:idx val="4"/>
              <c:layout/>
              <c:tx>
                <c:rich>
                  <a:bodyPr/>
                  <a:lstStyle/>
                  <a:p>
                    <a:r>
                      <a:rPr lang="en-US" sz="1200"/>
                      <a:t>26,700</a:t>
                    </a:r>
                    <a:endParaRPr lang="en-US"/>
                  </a:p>
                </c:rich>
              </c:tx>
              <c:showVal val="1"/>
              <c:extLst>
                <c:ext xmlns:c15="http://schemas.microsoft.com/office/drawing/2012/chart" uri="{CE6537A1-D6FC-4f65-9D91-7224C49458BB}"/>
              </c:extLst>
            </c:dLbl>
            <c:spPr>
              <a:noFill/>
              <a:ln>
                <a:noFill/>
              </a:ln>
              <a:effectLst/>
            </c:spPr>
            <c:txPr>
              <a:bodyPr/>
              <a:lstStyle/>
              <a:p>
                <a:pPr>
                  <a:defRPr sz="1200" b="1"/>
                </a:pPr>
                <a:endParaRPr lang="en-US"/>
              </a:p>
            </c:txPr>
            <c:showVal val="1"/>
            <c:extLst>
              <c:ext xmlns:c15="http://schemas.microsoft.com/office/drawing/2012/chart" uri="{CE6537A1-D6FC-4f65-9D91-7224C49458BB}">
                <c15:showLeaderLines val="0"/>
              </c:ext>
            </c:extLst>
          </c:dLbls>
          <c:cat>
            <c:strRef>
              <c:f>Jobs1!$A$3:$A$7</c:f>
              <c:strCache>
                <c:ptCount val="5"/>
                <c:pt idx="0">
                  <c:v>Military</c:v>
                </c:pt>
                <c:pt idx="1">
                  <c:v>Tax Cuts for Personal Consumption</c:v>
                </c:pt>
                <c:pt idx="2">
                  <c:v>Clean Energy Technology</c:v>
                </c:pt>
                <c:pt idx="3">
                  <c:v>Health Care</c:v>
                </c:pt>
                <c:pt idx="4">
                  <c:v>Education</c:v>
                </c:pt>
              </c:strCache>
            </c:strRef>
          </c:cat>
          <c:val>
            <c:numRef>
              <c:f>Jobs1!$B$3:$B$7</c:f>
              <c:numCache>
                <c:formatCode>#,##0</c:formatCode>
                <c:ptCount val="5"/>
                <c:pt idx="0">
                  <c:v>11200</c:v>
                </c:pt>
                <c:pt idx="1">
                  <c:v>15100</c:v>
                </c:pt>
                <c:pt idx="2">
                  <c:v>16800</c:v>
                </c:pt>
                <c:pt idx="3">
                  <c:v>17200</c:v>
                </c:pt>
                <c:pt idx="4">
                  <c:v>26700</c:v>
                </c:pt>
              </c:numCache>
            </c:numRef>
          </c:val>
        </c:ser>
        <c:dLbls>
          <c:showVal val="1"/>
        </c:dLbls>
        <c:gapWidth val="45"/>
        <c:axId val="73143040"/>
        <c:axId val="73144576"/>
      </c:barChart>
      <c:catAx>
        <c:axId val="73143040"/>
        <c:scaling>
          <c:orientation val="minMax"/>
        </c:scaling>
        <c:axPos val="b"/>
        <c:numFmt formatCode="General" sourceLinked="1"/>
        <c:majorTickMark val="none"/>
        <c:tickLblPos val="nextTo"/>
        <c:txPr>
          <a:bodyPr/>
          <a:lstStyle/>
          <a:p>
            <a:pPr>
              <a:defRPr sz="1200" b="1"/>
            </a:pPr>
            <a:endParaRPr lang="en-US"/>
          </a:p>
        </c:txPr>
        <c:crossAx val="73144576"/>
        <c:crosses val="autoZero"/>
        <c:auto val="1"/>
        <c:lblAlgn val="ctr"/>
        <c:lblOffset val="100"/>
      </c:catAx>
      <c:valAx>
        <c:axId val="73144576"/>
        <c:scaling>
          <c:orientation val="minMax"/>
        </c:scaling>
        <c:delete val="1"/>
        <c:axPos val="l"/>
        <c:numFmt formatCode="#,##0" sourceLinked="1"/>
        <c:tickLblPos val="none"/>
        <c:crossAx val="73143040"/>
        <c:crosses val="autoZero"/>
        <c:crossBetween val="between"/>
        <c:dispUnits>
          <c:builtInUnit val="billions"/>
          <c:dispUnitsLbl>
            <c:layout/>
          </c:dispUnitsLbl>
        </c:dispUnits>
      </c:valAx>
    </c:plotArea>
    <c:plotVisOnly val="1"/>
    <c:dispBlanksAs val="gap"/>
  </c:chart>
  <c:spPr>
    <a:ln>
      <a:noFill/>
    </a:ln>
  </c:sp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pieChart>
        <c:varyColors val="1"/>
        <c:ser>
          <c:idx val="0"/>
          <c:order val="0"/>
          <c:tx>
            <c:strRef>
              <c:f>'Sheet1'!$B$1</c:f>
              <c:strCache>
                <c:ptCount val="1"/>
                <c:pt idx="0">
                  <c:v>State Revenue, 2015-2017</c:v>
                </c:pt>
              </c:strCache>
            </c:strRef>
          </c:tx>
          <c:cat>
            <c:strRef>
              <c:f>'Sheet1'!$A$2:$A$6</c:f>
              <c:strCache>
                <c:ptCount val="4"/>
                <c:pt idx="0">
                  <c:v>Taxes</c:v>
                </c:pt>
                <c:pt idx="1">
                  <c:v>Federal Funds</c:v>
                </c:pt>
                <c:pt idx="2">
                  <c:v>Interest Earnings</c:v>
                </c:pt>
                <c:pt idx="3">
                  <c:v>Other Revenue</c:v>
                </c:pt>
              </c:strCache>
            </c:strRef>
          </c:cat>
          <c:val>
            <c:numRef>
              <c:f>'Sheet1'!$B$2:$B$6</c:f>
              <c:numCache>
                <c:formatCode>0.00%</c:formatCode>
                <c:ptCount val="5"/>
                <c:pt idx="0">
                  <c:v>0.30710000000000032</c:v>
                </c:pt>
                <c:pt idx="1">
                  <c:v>0.28230000000000033</c:v>
                </c:pt>
                <c:pt idx="2">
                  <c:v>0.19289999999999999</c:v>
                </c:pt>
                <c:pt idx="3">
                  <c:v>0.21770000000000023</c:v>
                </c:pt>
              </c:numCache>
            </c:numRef>
          </c:val>
        </c:ser>
        <c:firstSliceAng val="0"/>
      </c:pieChart>
    </c:plotArea>
    <c:legend>
      <c:legendPos val="r"/>
      <c:layout/>
    </c:legend>
    <c:plotVisOnly val="1"/>
  </c:chart>
  <c:txPr>
    <a:bodyPr/>
    <a:lstStyle/>
    <a:p>
      <a:pPr>
        <a:defRPr sz="18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lgn="ctr">
              <a:defRPr/>
            </a:pPr>
            <a:r>
              <a:rPr lang="en-US" sz="1800" b="1" i="0" baseline="0">
                <a:effectLst/>
              </a:rPr>
              <a:t>Top 10 Countries Ranked by Military </a:t>
            </a:r>
            <a:endParaRPr lang="en-US">
              <a:effectLst/>
            </a:endParaRPr>
          </a:p>
          <a:p>
            <a:pPr algn="ctr">
              <a:defRPr/>
            </a:pPr>
            <a:r>
              <a:rPr lang="en-US" sz="1800" b="1" i="0" baseline="0">
                <a:effectLst/>
              </a:rPr>
              <a:t>Spending, 2014</a:t>
            </a:r>
            <a:endParaRPr lang="en-US">
              <a:effectLst/>
            </a:endParaRPr>
          </a:p>
          <a:p>
            <a:pPr algn="ctr">
              <a:defRPr/>
            </a:pPr>
            <a:r>
              <a:rPr lang="en-US" sz="1800" b="0" i="0" baseline="0">
                <a:effectLst/>
              </a:rPr>
              <a:t>(dollars in billions)</a:t>
            </a:r>
            <a:endParaRPr lang="en-US">
              <a:effectLst/>
            </a:endParaRPr>
          </a:p>
        </c:rich>
      </c:tx>
      <c:layout/>
    </c:title>
    <c:plotArea>
      <c:layout>
        <c:manualLayout>
          <c:layoutTarget val="inner"/>
          <c:xMode val="edge"/>
          <c:yMode val="edge"/>
          <c:x val="2.4943310657596408E-2"/>
          <c:y val="0.18979930919766108"/>
          <c:w val="0.95011337868480705"/>
          <c:h val="0.64820363079615106"/>
        </c:manualLayout>
      </c:layout>
      <c:barChart>
        <c:barDir val="col"/>
        <c:grouping val="clustered"/>
        <c:ser>
          <c:idx val="0"/>
          <c:order val="0"/>
          <c:spPr>
            <a:solidFill>
              <a:schemeClr val="accent1"/>
            </a:solidFill>
          </c:spPr>
          <c:dPt>
            <c:idx val="1"/>
            <c:spPr>
              <a:solidFill>
                <a:srgbClr val="E29400"/>
              </a:solidFill>
            </c:spPr>
          </c:dPt>
          <c:dPt>
            <c:idx val="2"/>
            <c:spPr>
              <a:solidFill>
                <a:srgbClr val="3E9146"/>
              </a:solidFill>
            </c:spPr>
          </c:dPt>
          <c:dPt>
            <c:idx val="3"/>
            <c:spPr>
              <a:solidFill>
                <a:srgbClr val="B8B7B4"/>
              </a:solidFill>
            </c:spPr>
          </c:dPt>
          <c:dPt>
            <c:idx val="4"/>
            <c:spPr>
              <a:solidFill>
                <a:srgbClr val="CB3F3C"/>
              </a:solidFill>
            </c:spPr>
          </c:dPt>
          <c:dPt>
            <c:idx val="5"/>
            <c:spPr>
              <a:solidFill>
                <a:srgbClr val="553973"/>
              </a:solidFill>
            </c:spPr>
          </c:dPt>
          <c:dPt>
            <c:idx val="6"/>
            <c:spPr>
              <a:solidFill>
                <a:srgbClr val="49B6E7"/>
              </a:solidFill>
            </c:spPr>
          </c:dPt>
          <c:dPt>
            <c:idx val="7"/>
            <c:spPr>
              <a:solidFill>
                <a:srgbClr val="545654"/>
              </a:solidFill>
            </c:spPr>
          </c:dPt>
          <c:dPt>
            <c:idx val="8"/>
            <c:spPr>
              <a:solidFill>
                <a:srgbClr val="9966CC"/>
              </a:solidFill>
            </c:spPr>
          </c:dPt>
          <c:dPt>
            <c:idx val="9"/>
            <c:spPr>
              <a:solidFill>
                <a:srgbClr val="1F4923"/>
              </a:solidFill>
            </c:spPr>
          </c:dPt>
          <c:dLbls>
            <c:dLbl>
              <c:idx val="0"/>
              <c:layout/>
              <c:tx>
                <c:rich>
                  <a:bodyPr/>
                  <a:lstStyle/>
                  <a:p>
                    <a:r>
                      <a:rPr lang="en-US"/>
                      <a:t>$577.5</a:t>
                    </a:r>
                  </a:p>
                </c:rich>
              </c:tx>
              <c:showVal val="1"/>
            </c:dLbl>
            <c:dLbl>
              <c:idx val="1"/>
              <c:layout/>
              <c:tx>
                <c:rich>
                  <a:bodyPr/>
                  <a:lstStyle/>
                  <a:p>
                    <a:r>
                      <a:rPr lang="en-US"/>
                      <a:t>$191</a:t>
                    </a:r>
                  </a:p>
                </c:rich>
              </c:tx>
              <c:showVal val="1"/>
            </c:dLbl>
            <c:dLbl>
              <c:idx val="2"/>
              <c:layout/>
              <c:tx>
                <c:rich>
                  <a:bodyPr/>
                  <a:lstStyle/>
                  <a:p>
                    <a:r>
                      <a:rPr lang="en-US"/>
                      <a:t>$91.7</a:t>
                    </a:r>
                  </a:p>
                </c:rich>
              </c:tx>
              <c:showVal val="1"/>
            </c:dLbl>
            <c:dLbl>
              <c:idx val="3"/>
              <c:layout/>
              <c:tx>
                <c:rich>
                  <a:bodyPr/>
                  <a:lstStyle/>
                  <a:p>
                    <a:r>
                      <a:rPr lang="en-US"/>
                      <a:t>$73.7</a:t>
                    </a:r>
                  </a:p>
                </c:rich>
              </c:tx>
              <c:showVal val="1"/>
            </c:dLbl>
            <c:dLbl>
              <c:idx val="4"/>
              <c:layout/>
              <c:tx>
                <c:rich>
                  <a:bodyPr/>
                  <a:lstStyle/>
                  <a:p>
                    <a:r>
                      <a:rPr lang="en-US"/>
                      <a:t>$63</a:t>
                    </a:r>
                  </a:p>
                </c:rich>
              </c:tx>
              <c:showVal val="1"/>
            </c:dLbl>
            <c:dLbl>
              <c:idx val="5"/>
              <c:layout/>
              <c:tx>
                <c:rich>
                  <a:bodyPr/>
                  <a:lstStyle/>
                  <a:p>
                    <a:r>
                      <a:rPr lang="en-US"/>
                      <a:t>$59</a:t>
                    </a:r>
                  </a:p>
                </c:rich>
              </c:tx>
              <c:showVal val="1"/>
            </c:dLbl>
            <c:dLbl>
              <c:idx val="6"/>
              <c:layout/>
              <c:tx>
                <c:rich>
                  <a:bodyPr/>
                  <a:lstStyle/>
                  <a:p>
                    <a:r>
                      <a:rPr lang="en-US"/>
                      <a:t>$54.9</a:t>
                    </a:r>
                  </a:p>
                </c:rich>
              </c:tx>
              <c:showVal val="1"/>
            </c:dLbl>
            <c:dLbl>
              <c:idx val="7"/>
              <c:layout/>
              <c:tx>
                <c:rich>
                  <a:bodyPr/>
                  <a:lstStyle/>
                  <a:p>
                    <a:r>
                      <a:rPr lang="en-US"/>
                      <a:t>$50</a:t>
                    </a:r>
                  </a:p>
                </c:rich>
              </c:tx>
              <c:showVal val="1"/>
            </c:dLbl>
            <c:dLbl>
              <c:idx val="8"/>
              <c:layout/>
              <c:tx>
                <c:rich>
                  <a:bodyPr/>
                  <a:lstStyle/>
                  <a:p>
                    <a:r>
                      <a:rPr lang="en-US"/>
                      <a:t>$46.6</a:t>
                    </a:r>
                  </a:p>
                </c:rich>
              </c:tx>
              <c:showVal val="1"/>
            </c:dLbl>
            <c:dLbl>
              <c:idx val="9"/>
              <c:layout/>
              <c:tx>
                <c:rich>
                  <a:bodyPr/>
                  <a:lstStyle/>
                  <a:p>
                    <a:r>
                      <a:rPr lang="en-US"/>
                      <a:t>$37.3</a:t>
                    </a:r>
                  </a:p>
                </c:rich>
              </c:tx>
              <c:showVal val="1"/>
            </c:dLbl>
            <c:numFmt formatCode="&quot;$&quot;#,##0" sourceLinked="0"/>
            <c:showVal val="1"/>
          </c:dLbls>
          <c:cat>
            <c:strRef>
              <c:f>'Top 10 Chart'!$A$3:$A$12</c:f>
              <c:strCache>
                <c:ptCount val="10"/>
                <c:pt idx="0">
                  <c:v>USA</c:v>
                </c:pt>
                <c:pt idx="1">
                  <c:v>China</c:v>
                </c:pt>
                <c:pt idx="2">
                  <c:v>Russia</c:v>
                </c:pt>
                <c:pt idx="3">
                  <c:v>Saudi Arabia</c:v>
                </c:pt>
                <c:pt idx="4">
                  <c:v>France</c:v>
                </c:pt>
                <c:pt idx="5">
                  <c:v>Japan</c:v>
                </c:pt>
                <c:pt idx="6">
                  <c:v>UK</c:v>
                </c:pt>
                <c:pt idx="7">
                  <c:v>India</c:v>
                </c:pt>
                <c:pt idx="8">
                  <c:v>Germany</c:v>
                </c:pt>
                <c:pt idx="9">
                  <c:v>Brazil</c:v>
                </c:pt>
              </c:strCache>
            </c:strRef>
          </c:cat>
          <c:val>
            <c:numRef>
              <c:f>'Top 10 Chart'!$B$3:$B$12</c:f>
              <c:numCache>
                <c:formatCode>0.0</c:formatCode>
                <c:ptCount val="10"/>
                <c:pt idx="0">
                  <c:v>577.51077653510333</c:v>
                </c:pt>
                <c:pt idx="1">
                  <c:v>190.97351749622499</c:v>
                </c:pt>
                <c:pt idx="2">
                  <c:v>91.693886688607222</c:v>
                </c:pt>
                <c:pt idx="3">
                  <c:v>73.717047341195112</c:v>
                </c:pt>
                <c:pt idx="4">
                  <c:v>63.021619529667923</c:v>
                </c:pt>
                <c:pt idx="5">
                  <c:v>59.033131737407174</c:v>
                </c:pt>
                <c:pt idx="6">
                  <c:v>54.914185862338336</c:v>
                </c:pt>
                <c:pt idx="7">
                  <c:v>49.999127452060847</c:v>
                </c:pt>
                <c:pt idx="8">
                  <c:v>46.589739363022353</c:v>
                </c:pt>
                <c:pt idx="9">
                  <c:v>37.290495851932647</c:v>
                </c:pt>
              </c:numCache>
            </c:numRef>
          </c:val>
        </c:ser>
        <c:dLbls>
          <c:showVal val="1"/>
        </c:dLbls>
        <c:gapWidth val="45"/>
        <c:axId val="72895872"/>
        <c:axId val="72545408"/>
      </c:barChart>
      <c:catAx>
        <c:axId val="72895872"/>
        <c:scaling>
          <c:orientation val="minMax"/>
        </c:scaling>
        <c:axPos val="b"/>
        <c:numFmt formatCode="General" sourceLinked="1"/>
        <c:majorTickMark val="none"/>
        <c:tickLblPos val="nextTo"/>
        <c:crossAx val="72545408"/>
        <c:crosses val="autoZero"/>
        <c:auto val="1"/>
        <c:lblAlgn val="ctr"/>
        <c:lblOffset val="100"/>
      </c:catAx>
      <c:valAx>
        <c:axId val="72545408"/>
        <c:scaling>
          <c:orientation val="minMax"/>
        </c:scaling>
        <c:delete val="1"/>
        <c:axPos val="l"/>
        <c:numFmt formatCode="0.0" sourceLinked="1"/>
        <c:tickLblPos val="none"/>
        <c:crossAx val="72895872"/>
        <c:crosses val="autoZero"/>
        <c:crossBetween val="between"/>
        <c:dispUnits>
          <c:builtInUnit val="billions"/>
          <c:dispUnitsLbl>
            <c:layout/>
          </c:dispUnitsLbl>
        </c:dispUnits>
      </c:valAx>
    </c:plotArea>
    <c:plotVisOnly val="1"/>
    <c:dispBlanksAs val="gap"/>
  </c:chart>
  <c:spPr>
    <a:ln>
      <a:noFill/>
    </a:ln>
  </c:sp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2000"/>
            </a:pPr>
            <a:r>
              <a:rPr lang="en-US"/>
              <a:t>Veterans Affairs Funding, 1976-2015</a:t>
            </a:r>
          </a:p>
          <a:p>
            <a:pPr>
              <a:defRPr sz="2000"/>
            </a:pPr>
            <a:r>
              <a:rPr lang="en-US" sz="1200"/>
              <a:t>(in billions</a:t>
            </a:r>
            <a:r>
              <a:rPr lang="en-US" sz="1200" baseline="0"/>
              <a:t> of constant 2015 dollars)</a:t>
            </a:r>
            <a:endParaRPr lang="en-US" sz="1200"/>
          </a:p>
        </c:rich>
      </c:tx>
      <c:layout/>
    </c:title>
    <c:plotArea>
      <c:layout>
        <c:manualLayout>
          <c:layoutTarget val="inner"/>
          <c:xMode val="edge"/>
          <c:yMode val="edge"/>
          <c:x val="8.7521467224004515E-2"/>
          <c:y val="0.12789341410591801"/>
          <c:w val="0.86864764589611509"/>
          <c:h val="0.65072579811200915"/>
        </c:manualLayout>
      </c:layout>
      <c:lineChart>
        <c:grouping val="standard"/>
        <c:ser>
          <c:idx val="0"/>
          <c:order val="0"/>
          <c:tx>
            <c:strRef>
              <c:f>'Vets Real'!$A$30</c:f>
              <c:strCache>
                <c:ptCount val="1"/>
                <c:pt idx="0">
                  <c:v>Total, Veterans Benefits and Services</c:v>
                </c:pt>
              </c:strCache>
            </c:strRef>
          </c:tx>
          <c:spPr>
            <a:ln>
              <a:solidFill>
                <a:schemeClr val="accent1"/>
              </a:solidFill>
            </a:ln>
          </c:spPr>
          <c:marker>
            <c:symbol val="none"/>
          </c:marker>
          <c:cat>
            <c:numRef>
              <c:f>'Vets Real'!$B$29:$AO$29</c:f>
              <c:numCache>
                <c:formatCode>General</c:formatCode>
                <c:ptCount val="40"/>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numCache>
            </c:numRef>
          </c:cat>
          <c:val>
            <c:numRef>
              <c:f>'Vets Real'!$B$30:$AO$30</c:f>
              <c:numCache>
                <c:formatCode>_(* #,##0.00_);_(* \(#,##0.00\);_(* "-"??_);_(@_)</c:formatCode>
                <c:ptCount val="40"/>
                <c:pt idx="0">
                  <c:v>66542927.401915304</c:v>
                </c:pt>
                <c:pt idx="1">
                  <c:v>60145983.285302594</c:v>
                </c:pt>
                <c:pt idx="2">
                  <c:v>56257543.73650109</c:v>
                </c:pt>
                <c:pt idx="3">
                  <c:v>56073200.199949987</c:v>
                </c:pt>
                <c:pt idx="4">
                  <c:v>53369902.528735608</c:v>
                </c:pt>
                <c:pt idx="5">
                  <c:v>53106827.225131005</c:v>
                </c:pt>
                <c:pt idx="6">
                  <c:v>53585087.595531993</c:v>
                </c:pt>
                <c:pt idx="7">
                  <c:v>52099345.720720693</c:v>
                </c:pt>
                <c:pt idx="8">
                  <c:v>52591512.327773795</c:v>
                </c:pt>
                <c:pt idx="9">
                  <c:v>52369307.597824201</c:v>
                </c:pt>
                <c:pt idx="10">
                  <c:v>50504160.233316205</c:v>
                </c:pt>
                <c:pt idx="11">
                  <c:v>49942813.559322</c:v>
                </c:pt>
                <c:pt idx="12">
                  <c:v>52289277.841001503</c:v>
                </c:pt>
                <c:pt idx="13">
                  <c:v>51144356.16010008</c:v>
                </c:pt>
                <c:pt idx="14">
                  <c:v>50405257.392878696</c:v>
                </c:pt>
                <c:pt idx="15">
                  <c:v>53023872.067608885</c:v>
                </c:pt>
                <c:pt idx="16">
                  <c:v>53088963.732043803</c:v>
                </c:pt>
                <c:pt idx="17">
                  <c:v>55056100.583495393</c:v>
                </c:pt>
                <c:pt idx="18">
                  <c:v>55079780.013596207</c:v>
                </c:pt>
                <c:pt idx="19">
                  <c:v>55610035.148449004</c:v>
                </c:pt>
                <c:pt idx="20">
                  <c:v>55455788.262972087</c:v>
                </c:pt>
                <c:pt idx="21">
                  <c:v>56143118.931415394</c:v>
                </c:pt>
                <c:pt idx="22">
                  <c:v>59414540.471961394</c:v>
                </c:pt>
                <c:pt idx="23">
                  <c:v>60520095.214231998</c:v>
                </c:pt>
                <c:pt idx="24">
                  <c:v>61069188.658401892</c:v>
                </c:pt>
                <c:pt idx="25">
                  <c:v>62375048.178331695</c:v>
                </c:pt>
                <c:pt idx="26">
                  <c:v>67238282.613823995</c:v>
                </c:pt>
                <c:pt idx="27">
                  <c:v>74843458.564814791</c:v>
                </c:pt>
                <c:pt idx="28">
                  <c:v>74783875.988253891</c:v>
                </c:pt>
                <c:pt idx="29">
                  <c:v>83007857.424441501</c:v>
                </c:pt>
                <c:pt idx="30">
                  <c:v>82449499.840916276</c:v>
                </c:pt>
                <c:pt idx="31">
                  <c:v>89985910.987195402</c:v>
                </c:pt>
                <c:pt idx="32">
                  <c:v>97871175.030352101</c:v>
                </c:pt>
                <c:pt idx="33">
                  <c:v>106196839.19999996</c:v>
                </c:pt>
                <c:pt idx="34">
                  <c:v>135140237.53345898</c:v>
                </c:pt>
                <c:pt idx="35">
                  <c:v>131145497.47180103</c:v>
                </c:pt>
                <c:pt idx="36">
                  <c:v>130355112.38532102</c:v>
                </c:pt>
                <c:pt idx="37">
                  <c:v>140502593.27446896</c:v>
                </c:pt>
                <c:pt idx="38">
                  <c:v>168477547.00222102</c:v>
                </c:pt>
                <c:pt idx="39">
                  <c:v>160627000</c:v>
                </c:pt>
              </c:numCache>
            </c:numRef>
          </c:val>
        </c:ser>
        <c:ser>
          <c:idx val="2"/>
          <c:order val="1"/>
          <c:tx>
            <c:strRef>
              <c:f>'Vets Real'!$A$31</c:f>
              <c:strCache>
                <c:ptCount val="1"/>
                <c:pt idx="0">
                  <c:v>701 Income security for veterans</c:v>
                </c:pt>
              </c:strCache>
            </c:strRef>
          </c:tx>
          <c:spPr>
            <a:ln>
              <a:solidFill>
                <a:schemeClr val="accent2"/>
              </a:solidFill>
            </a:ln>
          </c:spPr>
          <c:marker>
            <c:symbol val="none"/>
          </c:marker>
          <c:cat>
            <c:numRef>
              <c:f>'Vets Real'!$B$29:$AO$29</c:f>
              <c:numCache>
                <c:formatCode>General</c:formatCode>
                <c:ptCount val="40"/>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numCache>
            </c:numRef>
          </c:cat>
          <c:val>
            <c:numRef>
              <c:f>'Vets Real'!$B$31:$AO$31</c:f>
              <c:numCache>
                <c:formatCode>_(* #,##0.00_);_(* \(#,##0.00\);_(* "-"??_);_(@_)</c:formatCode>
                <c:ptCount val="40"/>
                <c:pt idx="0">
                  <c:v>29454314.488724109</c:v>
                </c:pt>
                <c:pt idx="1">
                  <c:v>29885163.688760806</c:v>
                </c:pt>
                <c:pt idx="2">
                  <c:v>30005206.263499003</c:v>
                </c:pt>
                <c:pt idx="3">
                  <c:v>30729241.689577602</c:v>
                </c:pt>
                <c:pt idx="4">
                  <c:v>29671490.114942499</c:v>
                </c:pt>
                <c:pt idx="5">
                  <c:v>30331683.350785296</c:v>
                </c:pt>
                <c:pt idx="6">
                  <c:v>31172641.191455998</c:v>
                </c:pt>
                <c:pt idx="7">
                  <c:v>29253841.216216199</c:v>
                </c:pt>
                <c:pt idx="8">
                  <c:v>29581360.406091403</c:v>
                </c:pt>
                <c:pt idx="9">
                  <c:v>29031271.451131802</c:v>
                </c:pt>
                <c:pt idx="10">
                  <c:v>28898715.388574403</c:v>
                </c:pt>
                <c:pt idx="11">
                  <c:v>28323415.338143993</c:v>
                </c:pt>
                <c:pt idx="12">
                  <c:v>28253163.7132174</c:v>
                </c:pt>
                <c:pt idx="13">
                  <c:v>28092317.385866202</c:v>
                </c:pt>
                <c:pt idx="14">
                  <c:v>27566795.4133977</c:v>
                </c:pt>
                <c:pt idx="15">
                  <c:v>27946027.393268194</c:v>
                </c:pt>
                <c:pt idx="16">
                  <c:v>27159875.124449003</c:v>
                </c:pt>
                <c:pt idx="17">
                  <c:v>27614793.553765003</c:v>
                </c:pt>
                <c:pt idx="18">
                  <c:v>27734247.178790007</c:v>
                </c:pt>
                <c:pt idx="19">
                  <c:v>27492191.985088497</c:v>
                </c:pt>
                <c:pt idx="20">
                  <c:v>28247604.234740593</c:v>
                </c:pt>
                <c:pt idx="21">
                  <c:v>29105619.3167223</c:v>
                </c:pt>
                <c:pt idx="22">
                  <c:v>29940748.033493999</c:v>
                </c:pt>
                <c:pt idx="23">
                  <c:v>31515736.657479305</c:v>
                </c:pt>
                <c:pt idx="24">
                  <c:v>30490224.377071299</c:v>
                </c:pt>
                <c:pt idx="25">
                  <c:v>32122893.815915599</c:v>
                </c:pt>
                <c:pt idx="26">
                  <c:v>35083033.970276006</c:v>
                </c:pt>
                <c:pt idx="27">
                  <c:v>38101916.898148097</c:v>
                </c:pt>
                <c:pt idx="28">
                  <c:v>38259820.420149103</c:v>
                </c:pt>
                <c:pt idx="29">
                  <c:v>40140676.303109892</c:v>
                </c:pt>
                <c:pt idx="30">
                  <c:v>40651433.662106298</c:v>
                </c:pt>
                <c:pt idx="31">
                  <c:v>44888324.659231715</c:v>
                </c:pt>
                <c:pt idx="32">
                  <c:v>46884760.218534999</c:v>
                </c:pt>
                <c:pt idx="33">
                  <c:v>49015863.800000004</c:v>
                </c:pt>
                <c:pt idx="34">
                  <c:v>67635275.899672791</c:v>
                </c:pt>
                <c:pt idx="35">
                  <c:v>58603473.940101109</c:v>
                </c:pt>
                <c:pt idx="36">
                  <c:v>54703003.058104008</c:v>
                </c:pt>
                <c:pt idx="37">
                  <c:v>64332885.215104304</c:v>
                </c:pt>
                <c:pt idx="38">
                  <c:v>73402340.488527</c:v>
                </c:pt>
                <c:pt idx="39">
                  <c:v>79900000</c:v>
                </c:pt>
              </c:numCache>
            </c:numRef>
          </c:val>
        </c:ser>
        <c:ser>
          <c:idx val="1"/>
          <c:order val="2"/>
          <c:tx>
            <c:strRef>
              <c:f>'Vets Real'!$A$32</c:f>
              <c:strCache>
                <c:ptCount val="1"/>
                <c:pt idx="0">
                  <c:v>703 Hospital and medical care for veterans</c:v>
                </c:pt>
              </c:strCache>
            </c:strRef>
          </c:tx>
          <c:spPr>
            <a:ln>
              <a:solidFill>
                <a:srgbClr val="3E9146"/>
              </a:solidFill>
            </a:ln>
          </c:spPr>
          <c:marker>
            <c:symbol val="none"/>
          </c:marker>
          <c:cat>
            <c:numRef>
              <c:f>'Vets Real'!$B$29:$AO$29</c:f>
              <c:numCache>
                <c:formatCode>General</c:formatCode>
                <c:ptCount val="40"/>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numCache>
            </c:numRef>
          </c:cat>
          <c:val>
            <c:numRef>
              <c:f>'Vets Real'!$B$32:$AO$32</c:f>
              <c:numCache>
                <c:formatCode>_(* #,##0.00_);_(* \(#,##0.00\);_(* "-"??_);_(@_)</c:formatCode>
                <c:ptCount val="40"/>
                <c:pt idx="0">
                  <c:v>15011413.0367624</c:v>
                </c:pt>
                <c:pt idx="1">
                  <c:v>16017462.824207498</c:v>
                </c:pt>
                <c:pt idx="2">
                  <c:v>16673502.159827201</c:v>
                </c:pt>
                <c:pt idx="3">
                  <c:v>16733528.617845504</c:v>
                </c:pt>
                <c:pt idx="4">
                  <c:v>16138893.3333333</c:v>
                </c:pt>
                <c:pt idx="5">
                  <c:v>15872403.3507853</c:v>
                </c:pt>
                <c:pt idx="6">
                  <c:v>16747620.615324302</c:v>
                </c:pt>
                <c:pt idx="7">
                  <c:v>18125087.087087102</c:v>
                </c:pt>
                <c:pt idx="8">
                  <c:v>18027630.8919507</c:v>
                </c:pt>
                <c:pt idx="9">
                  <c:v>19230526.408141799</c:v>
                </c:pt>
                <c:pt idx="10">
                  <c:v>18724593.583805099</c:v>
                </c:pt>
                <c:pt idx="11">
                  <c:v>19266466.521228399</c:v>
                </c:pt>
                <c:pt idx="12">
                  <c:v>19297275.890099198</c:v>
                </c:pt>
                <c:pt idx="13">
                  <c:v>19734668.855534699</c:v>
                </c:pt>
                <c:pt idx="14">
                  <c:v>20109878.092939001</c:v>
                </c:pt>
                <c:pt idx="15">
                  <c:v>21058877.458837204</c:v>
                </c:pt>
                <c:pt idx="16">
                  <c:v>22210243.777556505</c:v>
                </c:pt>
                <c:pt idx="17">
                  <c:v>23184799.944428995</c:v>
                </c:pt>
                <c:pt idx="18">
                  <c:v>24107735.961930595</c:v>
                </c:pt>
                <c:pt idx="19">
                  <c:v>24143718.5461323</c:v>
                </c:pt>
                <c:pt idx="20">
                  <c:v>24069879.492876701</c:v>
                </c:pt>
                <c:pt idx="21">
                  <c:v>24444612.124325708</c:v>
                </c:pt>
                <c:pt idx="22">
                  <c:v>24958498.604415096</c:v>
                </c:pt>
                <c:pt idx="23">
                  <c:v>24745994.487597104</c:v>
                </c:pt>
                <c:pt idx="24">
                  <c:v>26331549.772922505</c:v>
                </c:pt>
                <c:pt idx="25">
                  <c:v>27478208.772770807</c:v>
                </c:pt>
                <c:pt idx="26">
                  <c:v>28847600.613352202</c:v>
                </c:pt>
                <c:pt idx="27">
                  <c:v>31383717.129629608</c:v>
                </c:pt>
                <c:pt idx="28">
                  <c:v>33964328.213236995</c:v>
                </c:pt>
                <c:pt idx="29">
                  <c:v>36465352.606220007</c:v>
                </c:pt>
                <c:pt idx="30">
                  <c:v>36294927.139675505</c:v>
                </c:pt>
                <c:pt idx="31">
                  <c:v>39633028.913672</c:v>
                </c:pt>
                <c:pt idx="32">
                  <c:v>43284037.231889896</c:v>
                </c:pt>
                <c:pt idx="33">
                  <c:v>47850358.199999988</c:v>
                </c:pt>
                <c:pt idx="34">
                  <c:v>51101653.415286988</c:v>
                </c:pt>
                <c:pt idx="35">
                  <c:v>53622833.722286992</c:v>
                </c:pt>
                <c:pt idx="36">
                  <c:v>55013910.741590209</c:v>
                </c:pt>
                <c:pt idx="37">
                  <c:v>56209474.544429794</c:v>
                </c:pt>
                <c:pt idx="38">
                  <c:v>72152684.492968217</c:v>
                </c:pt>
                <c:pt idx="39">
                  <c:v>57667000</c:v>
                </c:pt>
              </c:numCache>
            </c:numRef>
          </c:val>
        </c:ser>
        <c:dLbls/>
        <c:marker val="1"/>
        <c:axId val="73568640"/>
        <c:axId val="73570176"/>
      </c:lineChart>
      <c:catAx>
        <c:axId val="73568640"/>
        <c:scaling>
          <c:orientation val="minMax"/>
        </c:scaling>
        <c:axPos val="b"/>
        <c:numFmt formatCode="General" sourceLinked="1"/>
        <c:majorTickMark val="none"/>
        <c:tickLblPos val="nextTo"/>
        <c:spPr>
          <a:ln>
            <a:solidFill>
              <a:srgbClr val="A9A8A5"/>
            </a:solidFill>
          </a:ln>
        </c:spPr>
        <c:txPr>
          <a:bodyPr/>
          <a:lstStyle/>
          <a:p>
            <a:pPr>
              <a:defRPr sz="900"/>
            </a:pPr>
            <a:endParaRPr lang="en-US"/>
          </a:p>
        </c:txPr>
        <c:crossAx val="73570176"/>
        <c:crosses val="autoZero"/>
        <c:auto val="1"/>
        <c:lblAlgn val="ctr"/>
        <c:lblOffset val="100"/>
        <c:tickLblSkip val="3"/>
        <c:tickMarkSkip val="2"/>
      </c:catAx>
      <c:valAx>
        <c:axId val="73570176"/>
        <c:scaling>
          <c:orientation val="minMax"/>
        </c:scaling>
        <c:axPos val="l"/>
        <c:numFmt formatCode="\$#,##0" sourceLinked="0"/>
        <c:majorTickMark val="none"/>
        <c:tickLblPos val="nextTo"/>
        <c:spPr>
          <a:ln>
            <a:solidFill>
              <a:srgbClr val="A9A8A5"/>
            </a:solidFill>
          </a:ln>
        </c:spPr>
        <c:txPr>
          <a:bodyPr/>
          <a:lstStyle/>
          <a:p>
            <a:pPr>
              <a:defRPr sz="1000"/>
            </a:pPr>
            <a:endParaRPr lang="en-US"/>
          </a:p>
        </c:txPr>
        <c:crossAx val="73568640"/>
        <c:crosses val="autoZero"/>
        <c:crossBetween val="midCat"/>
        <c:dispUnits>
          <c:builtInUnit val="millions"/>
        </c:dispUnits>
      </c:valAx>
      <c:spPr>
        <a:ln>
          <a:noFill/>
        </a:ln>
      </c:spPr>
    </c:plotArea>
    <c:plotVisOnly val="1"/>
    <c:dispBlanksAs val="gap"/>
  </c:chart>
  <c:spPr>
    <a:solidFill>
      <a:schemeClr val="bg1"/>
    </a:solidFill>
    <a:ln>
      <a:noFill/>
    </a:ln>
  </c:spPr>
  <c:externalData r:id="rId2"/>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_rels/drawing2.xml.rels><?xml version="1.0" encoding="UTF-8" standalone="yes"?>
<Relationships xmlns="http://schemas.openxmlformats.org/package/2006/relationships"><Relationship Id="rId1" Type="http://schemas.openxmlformats.org/officeDocument/2006/relationships/image" Target="../media/image5.png"/></Relationships>
</file>

<file path=ppt/drawings/_rels/drawing3.xml.rels><?xml version="1.0" encoding="UTF-8" standalone="yes"?>
<Relationships xmlns="http://schemas.openxmlformats.org/package/2006/relationships"><Relationship Id="rId1" Type="http://schemas.openxmlformats.org/officeDocument/2006/relationships/image" Target="../media/image5.png"/></Relationships>
</file>

<file path=ppt/drawings/_rels/drawing5.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0.52493</cdr:x>
      <cdr:y>0.87836</cdr:y>
    </cdr:from>
    <cdr:to>
      <cdr:x>0.98291</cdr:x>
      <cdr:y>0.97245</cdr:y>
    </cdr:to>
    <cdr:sp macro="" textlink="">
      <cdr:nvSpPr>
        <cdr:cNvPr id="2" name="TextBox 1"/>
        <cdr:cNvSpPr txBox="1"/>
      </cdr:nvSpPr>
      <cdr:spPr>
        <a:xfrm xmlns:a="http://schemas.openxmlformats.org/drawingml/2006/main">
          <a:off x="3569970" y="4979671"/>
          <a:ext cx="3114675"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algn="r" defTabSz="914400" eaLnBrk="1" fontAlgn="auto" latinLnBrk="0" hangingPunct="1">
            <a:lnSpc>
              <a:spcPct val="100000"/>
            </a:lnSpc>
            <a:spcBef>
              <a:spcPts val="0"/>
            </a:spcBef>
            <a:spcAft>
              <a:spcPts val="0"/>
            </a:spcAft>
            <a:buClrTx/>
            <a:buSzTx/>
            <a:buFontTx/>
            <a:buNone/>
            <a:tabLst/>
            <a:defRPr/>
          </a:pPr>
          <a:r>
            <a:rPr lang="en-US" sz="800">
              <a:effectLst/>
              <a:latin typeface="+mn-lt"/>
              <a:ea typeface="+mn-ea"/>
              <a:cs typeface="+mn-cs"/>
            </a:rPr>
            <a:t>Source: OMB</a:t>
          </a:r>
          <a:r>
            <a:rPr lang="en-US" sz="800" baseline="0">
              <a:effectLst/>
              <a:latin typeface="+mn-lt"/>
              <a:ea typeface="+mn-ea"/>
              <a:cs typeface="+mn-cs"/>
            </a:rPr>
            <a:t/>
          </a:r>
          <a:br>
            <a:rPr lang="en-US" sz="800" baseline="0">
              <a:effectLst/>
              <a:latin typeface="+mn-lt"/>
              <a:ea typeface="+mn-ea"/>
              <a:cs typeface="+mn-cs"/>
            </a:rPr>
          </a:br>
          <a:r>
            <a:rPr lang="en-US" sz="800" baseline="0">
              <a:effectLst/>
              <a:latin typeface="+mn-lt"/>
              <a:ea typeface="+mn-ea"/>
              <a:cs typeface="+mn-cs"/>
            </a:rPr>
            <a:t>National Priorities Project</a:t>
          </a:r>
        </a:p>
      </cdr:txBody>
    </cdr:sp>
  </cdr:relSizeAnchor>
  <cdr:relSizeAnchor xmlns:cdr="http://schemas.openxmlformats.org/drawingml/2006/chartDrawing">
    <cdr:from>
      <cdr:x>0.87226</cdr:x>
      <cdr:y>0.94704</cdr:y>
    </cdr:from>
    <cdr:to>
      <cdr:x>0.96809</cdr:x>
      <cdr:y>0.96874</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xmlns="" val="0"/>
            </a:ext>
          </a:extLst>
        </a:blip>
        <a:stretch xmlns:a="http://schemas.openxmlformats.org/drawingml/2006/main">
          <a:fillRect/>
        </a:stretch>
      </cdr:blipFill>
      <cdr:spPr>
        <a:xfrm xmlns:a="http://schemas.openxmlformats.org/drawingml/2006/main">
          <a:off x="5383785" y="4329882"/>
          <a:ext cx="591482" cy="9921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0.42384</cdr:x>
      <cdr:y>0.84983</cdr:y>
    </cdr:from>
    <cdr:to>
      <cdr:x>0.90988</cdr:x>
      <cdr:y>0.90514</cdr:y>
    </cdr:to>
    <cdr:sp macro="" textlink="">
      <cdr:nvSpPr>
        <cdr:cNvPr id="2" name="TextBox 2"/>
        <cdr:cNvSpPr txBox="1"/>
      </cdr:nvSpPr>
      <cdr:spPr>
        <a:xfrm xmlns:a="http://schemas.openxmlformats.org/drawingml/2006/main">
          <a:off x="4366903" y="5034882"/>
          <a:ext cx="5007744" cy="32769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n-US" sz="800"/>
            <a:t>Source: OMB</a:t>
          </a:r>
          <a:br>
            <a:rPr lang="en-US" sz="800"/>
          </a:br>
          <a:r>
            <a:rPr lang="en-US" sz="800"/>
            <a:t>National</a:t>
          </a:r>
          <a:r>
            <a:rPr lang="en-US" sz="800" baseline="0"/>
            <a:t> Priorities Project</a:t>
          </a:r>
        </a:p>
        <a:p xmlns:a="http://schemas.openxmlformats.org/drawingml/2006/main">
          <a:pPr algn="r"/>
          <a:endParaRPr lang="en-US" sz="800"/>
        </a:p>
      </cdr:txBody>
    </cdr:sp>
  </cdr:relSizeAnchor>
  <cdr:relSizeAnchor xmlns:cdr="http://schemas.openxmlformats.org/drawingml/2006/chartDrawing">
    <cdr:from>
      <cdr:x>0.32232</cdr:x>
      <cdr:y>0.29393</cdr:y>
    </cdr:from>
    <cdr:to>
      <cdr:x>0.49383</cdr:x>
      <cdr:y>0.34583</cdr:y>
    </cdr:to>
    <cdr:sp macro="" textlink="">
      <cdr:nvSpPr>
        <cdr:cNvPr id="3" name="TextBox 1"/>
        <cdr:cNvSpPr txBox="1"/>
      </cdr:nvSpPr>
      <cdr:spPr>
        <a:xfrm xmlns:a="http://schemas.openxmlformats.org/drawingml/2006/main">
          <a:off x="1989430" y="1343862"/>
          <a:ext cx="1058570" cy="2372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dirty="0"/>
            <a:t>Military</a:t>
          </a:r>
        </a:p>
      </cdr:txBody>
    </cdr:sp>
  </cdr:relSizeAnchor>
  <cdr:relSizeAnchor xmlns:cdr="http://schemas.openxmlformats.org/drawingml/2006/chartDrawing">
    <cdr:from>
      <cdr:x>0.29012</cdr:x>
      <cdr:y>0.3375</cdr:y>
    </cdr:from>
    <cdr:to>
      <cdr:x>0.334</cdr:x>
      <cdr:y>0.38333</cdr:y>
    </cdr:to>
    <cdr:cxnSp macro="">
      <cdr:nvCxnSpPr>
        <cdr:cNvPr id="4" name="Straight Connector 3"/>
        <cdr:cNvCxnSpPr/>
      </cdr:nvCxnSpPr>
      <cdr:spPr bwMode="auto">
        <a:xfrm xmlns:a="http://schemas.openxmlformats.org/drawingml/2006/main" flipH="1">
          <a:off x="1790700" y="1543049"/>
          <a:ext cx="270815" cy="209551"/>
        </a:xfrm>
        <a:prstGeom xmlns:a="http://schemas.openxmlformats.org/drawingml/2006/main" prst="line">
          <a:avLst/>
        </a:prstGeom>
        <a:solidFill xmlns:a="http://schemas.openxmlformats.org/drawingml/2006/main">
          <a:srgbClr val="090000"/>
        </a:solidFill>
        <a:ln xmlns:a="http://schemas.openxmlformats.org/drawingml/2006/main" w="9525" cap="flat" cmpd="sng" algn="ctr">
          <a:solidFill>
            <a:srgbClr val="400000"/>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xmlns="">
              <a:effectLst>
                <a:outerShdw dist="35921" dir="2700000" algn="ctr" rotWithShape="0">
                  <a:srgbClr val="808080"/>
                </a:outerShdw>
              </a:effectLst>
            </a14:hiddenEffects>
          </a:ext>
        </a:extLst>
      </cdr:spPr>
    </cdr:cxnSp>
  </cdr:relSizeAnchor>
  <cdr:relSizeAnchor xmlns:cdr="http://schemas.openxmlformats.org/drawingml/2006/chartDrawing">
    <cdr:from>
      <cdr:x>0.85851</cdr:x>
      <cdr:y>0.19237</cdr:y>
    </cdr:from>
    <cdr:to>
      <cdr:x>0.97117</cdr:x>
      <cdr:y>0.23978</cdr:y>
    </cdr:to>
    <cdr:sp macro="" textlink="">
      <cdr:nvSpPr>
        <cdr:cNvPr id="9" name="TextBox 1"/>
        <cdr:cNvSpPr txBox="1"/>
      </cdr:nvSpPr>
      <cdr:spPr>
        <a:xfrm xmlns:a="http://schemas.openxmlformats.org/drawingml/2006/main">
          <a:off x="5298884" y="879531"/>
          <a:ext cx="695360" cy="2167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Est. $623 billion in 2017</a:t>
          </a:r>
        </a:p>
      </cdr:txBody>
    </cdr:sp>
  </cdr:relSizeAnchor>
  <cdr:relSizeAnchor xmlns:cdr="http://schemas.openxmlformats.org/drawingml/2006/chartDrawing">
    <cdr:from>
      <cdr:x>0.9241</cdr:x>
      <cdr:y>0.30437</cdr:y>
    </cdr:from>
    <cdr:to>
      <cdr:x>0.92462</cdr:x>
      <cdr:y>0.36759</cdr:y>
    </cdr:to>
    <cdr:cxnSp macro="">
      <cdr:nvCxnSpPr>
        <cdr:cNvPr id="10" name="Straight Connector 9"/>
        <cdr:cNvCxnSpPr/>
      </cdr:nvCxnSpPr>
      <cdr:spPr bwMode="auto">
        <a:xfrm xmlns:a="http://schemas.openxmlformats.org/drawingml/2006/main" flipH="1" flipV="1">
          <a:off x="5703714" y="1391564"/>
          <a:ext cx="3210" cy="289042"/>
        </a:xfrm>
        <a:prstGeom xmlns:a="http://schemas.openxmlformats.org/drawingml/2006/main" prst="line">
          <a:avLst/>
        </a:prstGeom>
        <a:solidFill xmlns:a="http://schemas.openxmlformats.org/drawingml/2006/main">
          <a:srgbClr val="090000"/>
        </a:solidFill>
        <a:ln xmlns:a="http://schemas.openxmlformats.org/drawingml/2006/main" w="9525" cap="flat" cmpd="sng" algn="ctr">
          <a:solidFill>
            <a:srgbClr val="400000"/>
          </a:solidFill>
          <a:prstDash val="dash"/>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xmlns="">
              <a:effectLst>
                <a:outerShdw dist="35921" dir="2700000" algn="ctr" rotWithShape="0">
                  <a:srgbClr val="808080"/>
                </a:outerShdw>
              </a:effectLst>
            </a14:hiddenEffects>
          </a:ext>
        </a:extLst>
      </cdr:spPr>
    </cdr:cxnSp>
  </cdr:relSizeAnchor>
  <cdr:relSizeAnchor xmlns:cdr="http://schemas.openxmlformats.org/drawingml/2006/chartDrawing">
    <cdr:from>
      <cdr:x>0.8534</cdr:x>
      <cdr:y>0.4998</cdr:y>
    </cdr:from>
    <cdr:to>
      <cdr:x>0.99383</cdr:x>
      <cdr:y>0.57005</cdr:y>
    </cdr:to>
    <cdr:sp macro="" textlink="">
      <cdr:nvSpPr>
        <cdr:cNvPr id="11" name="TextBox 1"/>
        <cdr:cNvSpPr txBox="1"/>
      </cdr:nvSpPr>
      <cdr:spPr>
        <a:xfrm xmlns:a="http://schemas.openxmlformats.org/drawingml/2006/main">
          <a:off x="5267325" y="2285086"/>
          <a:ext cx="866775" cy="3211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Est. $527 billion in 2017</a:t>
          </a:r>
        </a:p>
      </cdr:txBody>
    </cdr:sp>
  </cdr:relSizeAnchor>
  <cdr:relSizeAnchor xmlns:cdr="http://schemas.openxmlformats.org/drawingml/2006/chartDrawing">
    <cdr:from>
      <cdr:x>0.92412</cdr:x>
      <cdr:y>0.4414</cdr:y>
    </cdr:from>
    <cdr:to>
      <cdr:x>0.92465</cdr:x>
      <cdr:y>0.5011</cdr:y>
    </cdr:to>
    <cdr:cxnSp macro="">
      <cdr:nvCxnSpPr>
        <cdr:cNvPr id="12" name="Straight Connector 11"/>
        <cdr:cNvCxnSpPr/>
      </cdr:nvCxnSpPr>
      <cdr:spPr bwMode="auto">
        <a:xfrm xmlns:a="http://schemas.openxmlformats.org/drawingml/2006/main" flipH="1" flipV="1">
          <a:off x="5703879" y="2018096"/>
          <a:ext cx="3272" cy="272948"/>
        </a:xfrm>
        <a:prstGeom xmlns:a="http://schemas.openxmlformats.org/drawingml/2006/main" prst="line">
          <a:avLst/>
        </a:prstGeom>
        <a:solidFill xmlns:a="http://schemas.openxmlformats.org/drawingml/2006/main">
          <a:srgbClr val="090000"/>
        </a:solidFill>
        <a:ln xmlns:a="http://schemas.openxmlformats.org/drawingml/2006/main" w="9525" cap="flat" cmpd="sng" algn="ctr">
          <a:solidFill>
            <a:srgbClr val="400000"/>
          </a:solidFill>
          <a:prstDash val="dash"/>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xmlns="">
              <a:effectLst>
                <a:outerShdw dist="35921" dir="2700000" algn="ctr" rotWithShape="0">
                  <a:srgbClr val="808080"/>
                </a:outerShdw>
              </a:effectLst>
            </a14:hiddenEffects>
          </a:ext>
        </a:extLst>
      </cdr:spPr>
    </cdr:cxnSp>
  </cdr:relSizeAnchor>
  <cdr:relSizeAnchor xmlns:cdr="http://schemas.openxmlformats.org/drawingml/2006/chartDrawing">
    <cdr:from>
      <cdr:x>0.67644</cdr:x>
      <cdr:y>0.10694</cdr:y>
    </cdr:from>
    <cdr:to>
      <cdr:x>0.90741</cdr:x>
      <cdr:y>0.16042</cdr:y>
    </cdr:to>
    <cdr:sp macro="" textlink="">
      <cdr:nvSpPr>
        <cdr:cNvPr id="13" name="TextBox 1"/>
        <cdr:cNvSpPr txBox="1"/>
      </cdr:nvSpPr>
      <cdr:spPr>
        <a:xfrm xmlns:a="http://schemas.openxmlformats.org/drawingml/2006/main">
          <a:off x="4175124" y="488949"/>
          <a:ext cx="1425575" cy="244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2009 Recovery Act</a:t>
          </a:r>
        </a:p>
      </cdr:txBody>
    </cdr:sp>
  </cdr:relSizeAnchor>
  <cdr:relSizeAnchor xmlns:cdr="http://schemas.openxmlformats.org/drawingml/2006/chartDrawing">
    <cdr:from>
      <cdr:x>0.7644</cdr:x>
      <cdr:y>0.14444</cdr:y>
    </cdr:from>
    <cdr:to>
      <cdr:x>0.76543</cdr:x>
      <cdr:y>0.19583</cdr:y>
    </cdr:to>
    <cdr:cxnSp macro="">
      <cdr:nvCxnSpPr>
        <cdr:cNvPr id="14" name="Straight Connector 13"/>
        <cdr:cNvCxnSpPr/>
      </cdr:nvCxnSpPr>
      <cdr:spPr bwMode="auto">
        <a:xfrm xmlns:a="http://schemas.openxmlformats.org/drawingml/2006/main" flipH="1" flipV="1">
          <a:off x="4718050" y="660400"/>
          <a:ext cx="6350" cy="234950"/>
        </a:xfrm>
        <a:prstGeom xmlns:a="http://schemas.openxmlformats.org/drawingml/2006/main" prst="line">
          <a:avLst/>
        </a:prstGeom>
        <a:solidFill xmlns:a="http://schemas.openxmlformats.org/drawingml/2006/main">
          <a:srgbClr val="090000"/>
        </a:solidFill>
        <a:ln xmlns:a="http://schemas.openxmlformats.org/drawingml/2006/main" w="9525" cap="flat" cmpd="sng" algn="ctr">
          <a:solidFill>
            <a:srgbClr val="400000"/>
          </a:solidFill>
          <a:prstDash val="dash"/>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xmlns="">
              <a:effectLst>
                <a:outerShdw dist="35921" dir="2700000" algn="ctr" rotWithShape="0">
                  <a:srgbClr val="808080"/>
                </a:outerShdw>
              </a:effectLst>
            </a14:hiddenEffects>
          </a:ext>
        </a:extLst>
      </cdr:spPr>
    </cdr:cxnSp>
  </cdr:relSizeAnchor>
  <cdr:relSizeAnchor xmlns:cdr="http://schemas.openxmlformats.org/drawingml/2006/chartDrawing">
    <cdr:from>
      <cdr:x>0.39661</cdr:x>
      <cdr:y>0.56875</cdr:y>
    </cdr:from>
    <cdr:to>
      <cdr:x>0.41049</cdr:x>
      <cdr:y>0.62083</cdr:y>
    </cdr:to>
    <cdr:cxnSp macro="">
      <cdr:nvCxnSpPr>
        <cdr:cNvPr id="15" name="Straight Connector 14"/>
        <cdr:cNvCxnSpPr/>
      </cdr:nvCxnSpPr>
      <cdr:spPr bwMode="auto">
        <a:xfrm xmlns:a="http://schemas.openxmlformats.org/drawingml/2006/main">
          <a:off x="2447926" y="2600325"/>
          <a:ext cx="85724" cy="238125"/>
        </a:xfrm>
        <a:prstGeom xmlns:a="http://schemas.openxmlformats.org/drawingml/2006/main" prst="line">
          <a:avLst/>
        </a:prstGeom>
        <a:solidFill xmlns:a="http://schemas.openxmlformats.org/drawingml/2006/main">
          <a:srgbClr val="090000"/>
        </a:solidFill>
        <a:ln xmlns:a="http://schemas.openxmlformats.org/drawingml/2006/main" w="9525" cap="flat" cmpd="sng" algn="ctr">
          <a:solidFill>
            <a:srgbClr val="400000"/>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xmlns="">
              <a:effectLst>
                <a:outerShdw dist="35921" dir="2700000" algn="ctr" rotWithShape="0">
                  <a:srgbClr val="808080"/>
                </a:outerShdw>
              </a:effectLst>
            </a14:hiddenEffects>
          </a:ext>
        </a:extLst>
      </cdr:spPr>
    </cdr:cxnSp>
  </cdr:relSizeAnchor>
  <cdr:relSizeAnchor xmlns:cdr="http://schemas.openxmlformats.org/drawingml/2006/chartDrawing">
    <cdr:from>
      <cdr:x>0.37706</cdr:x>
      <cdr:y>0.61736</cdr:y>
    </cdr:from>
    <cdr:to>
      <cdr:x>0.54856</cdr:x>
      <cdr:y>0.66926</cdr:y>
    </cdr:to>
    <cdr:sp macro="" textlink="">
      <cdr:nvSpPr>
        <cdr:cNvPr id="16" name="TextBox 1"/>
        <cdr:cNvSpPr txBox="1"/>
      </cdr:nvSpPr>
      <cdr:spPr>
        <a:xfrm xmlns:a="http://schemas.openxmlformats.org/drawingml/2006/main">
          <a:off x="2327275" y="2822575"/>
          <a:ext cx="1058570" cy="2372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dirty="0"/>
            <a:t>Non</a:t>
          </a:r>
          <a:r>
            <a:rPr lang="en-US" sz="900" dirty="0"/>
            <a:t>-</a:t>
          </a:r>
          <a:r>
            <a:rPr lang="en-US" sz="1400" dirty="0"/>
            <a:t>Military</a:t>
          </a:r>
        </a:p>
      </cdr:txBody>
    </cdr:sp>
  </cdr:relSizeAnchor>
  <cdr:relSizeAnchor xmlns:cdr="http://schemas.openxmlformats.org/drawingml/2006/chartDrawing">
    <cdr:from>
      <cdr:x>0.80453</cdr:x>
      <cdr:y>0.91944</cdr:y>
    </cdr:from>
    <cdr:to>
      <cdr:x>0.90036</cdr:x>
      <cdr:y>0.94114</cdr:y>
    </cdr:to>
    <cdr:pic>
      <cdr:nvPicPr>
        <cdr:cNvPr id="17" name="Picture 16"/>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xmlns="" val="0"/>
            </a:ext>
          </a:extLst>
        </a:blip>
        <a:stretch xmlns:a="http://schemas.openxmlformats.org/drawingml/2006/main">
          <a:fillRect/>
        </a:stretch>
      </cdr:blipFill>
      <cdr:spPr>
        <a:xfrm xmlns:a="http://schemas.openxmlformats.org/drawingml/2006/main">
          <a:off x="4965700" y="4203700"/>
          <a:ext cx="591482" cy="99212"/>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0.69709</cdr:x>
      <cdr:y>0.83926</cdr:y>
    </cdr:from>
    <cdr:to>
      <cdr:x>0.97872</cdr:x>
      <cdr:y>0.95043</cdr:y>
    </cdr:to>
    <cdr:sp macro="" textlink="">
      <cdr:nvSpPr>
        <cdr:cNvPr id="4" name="TextBox 1"/>
        <cdr:cNvSpPr txBox="1"/>
      </cdr:nvSpPr>
      <cdr:spPr>
        <a:xfrm xmlns:a="http://schemas.openxmlformats.org/drawingml/2006/main">
          <a:off x="4143253" y="3128817"/>
          <a:ext cx="1673896" cy="4144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800"/>
            <a:t>Source: PERI,</a:t>
          </a:r>
          <a:r>
            <a:rPr lang="en-US" sz="800" baseline="0"/>
            <a:t> 2011</a:t>
          </a:r>
          <a:r>
            <a:rPr lang="en-US" sz="800"/>
            <a:t/>
          </a:r>
          <a:br>
            <a:rPr lang="en-US" sz="800"/>
          </a:br>
          <a:r>
            <a:rPr lang="en-US" sz="800"/>
            <a:t>National Priorities Project</a:t>
          </a:r>
        </a:p>
        <a:p xmlns:a="http://schemas.openxmlformats.org/drawingml/2006/main">
          <a:pPr algn="r"/>
          <a:endParaRPr lang="en-US" sz="800"/>
        </a:p>
      </cdr:txBody>
    </cdr:sp>
  </cdr:relSizeAnchor>
  <cdr:relSizeAnchor xmlns:cdr="http://schemas.openxmlformats.org/drawingml/2006/chartDrawing">
    <cdr:from>
      <cdr:x>0.85353</cdr:x>
      <cdr:y>0.9552</cdr:y>
    </cdr:from>
    <cdr:to>
      <cdr:x>0.96989</cdr:x>
      <cdr:y>0.97839</cdr:y>
    </cdr:to>
    <cdr:pic>
      <cdr:nvPicPr>
        <cdr:cNvPr id="5" name="Picture 2"/>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xmlns="" val="0"/>
            </a:ext>
          </a:extLst>
        </a:blip>
        <a:stretch xmlns:a="http://schemas.openxmlformats.org/drawingml/2006/main">
          <a:fillRect/>
        </a:stretch>
      </cdr:blipFill>
      <cdr:spPr>
        <a:xfrm xmlns:a="http://schemas.openxmlformats.org/drawingml/2006/main">
          <a:off x="5398262" y="3789439"/>
          <a:ext cx="735930" cy="91999"/>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0.2899</cdr:x>
      <cdr:y>0</cdr:y>
    </cdr:from>
    <cdr:to>
      <cdr:x>0.71212</cdr:x>
      <cdr:y>0.09826</cdr:y>
    </cdr:to>
    <cdr:sp macro="" textlink="">
      <cdr:nvSpPr>
        <cdr:cNvPr id="2" name="Rectangle 1"/>
        <cdr:cNvSpPr/>
      </cdr:nvSpPr>
      <cdr:spPr bwMode="auto">
        <a:xfrm xmlns:a="http://schemas.openxmlformats.org/drawingml/2006/main">
          <a:off x="2385753" y="0"/>
          <a:ext cx="3474720" cy="444731"/>
        </a:xfrm>
        <a:prstGeom xmlns:a="http://schemas.openxmlformats.org/drawingml/2006/main" prst="rect">
          <a:avLst/>
        </a:prstGeom>
        <a:solidFill xmlns:a="http://schemas.openxmlformats.org/drawingml/2006/main">
          <a:schemeClr val="bg2"/>
        </a:solidFill>
        <a:ln xmlns:a="http://schemas.openxmlformats.org/drawingml/2006/main" w="9525" cap="flat" cmpd="sng" algn="ctr">
          <a:no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xmlns="">
              <a:effectLst>
                <a:outerShdw dist="35921" dir="2700000" algn="ctr" rotWithShape="0">
                  <a:srgbClr val="808080"/>
                </a:outerShdw>
              </a:effectLst>
            </a14:hiddenEffects>
          </a:ext>
        </a:extLst>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dr:relSizeAnchor xmlns:cdr="http://schemas.openxmlformats.org/drawingml/2006/chartDrawing">
    <cdr:from>
      <cdr:x>0.54646</cdr:x>
      <cdr:y>0.89712</cdr:y>
    </cdr:from>
    <cdr:to>
      <cdr:x>1</cdr:x>
      <cdr:y>1</cdr:y>
    </cdr:to>
    <cdr:sp macro="" textlink="">
      <cdr:nvSpPr>
        <cdr:cNvPr id="3" name="TextBox 2"/>
        <cdr:cNvSpPr txBox="1"/>
      </cdr:nvSpPr>
      <cdr:spPr>
        <a:xfrm xmlns:a="http://schemas.openxmlformats.org/drawingml/2006/main">
          <a:off x="4497185" y="4971011"/>
          <a:ext cx="3732414" cy="570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“2016 Oregon Public Finance: Basic Facts,“ Legislative Revenue Office Research Report #1-16</a:t>
          </a:r>
        </a:p>
        <a:p xmlns:a="http://schemas.openxmlformats.org/drawingml/2006/main">
          <a:endParaRPr lang="en-US" sz="1200" dirty="0"/>
        </a:p>
        <a:p xmlns:a="http://schemas.openxmlformats.org/drawingml/2006/main">
          <a:endParaRPr lang="en-US" sz="1200" dirty="0"/>
        </a:p>
      </cdr:txBody>
    </cdr:sp>
  </cdr:relSizeAnchor>
</c:userShapes>
</file>

<file path=ppt/drawings/drawing5.xml><?xml version="1.0" encoding="utf-8"?>
<c:userShapes xmlns:c="http://schemas.openxmlformats.org/drawingml/2006/chart">
  <cdr:relSizeAnchor xmlns:cdr="http://schemas.openxmlformats.org/drawingml/2006/chartDrawing">
    <cdr:from>
      <cdr:x>0.42007</cdr:x>
      <cdr:y>0.89408</cdr:y>
    </cdr:from>
    <cdr:to>
      <cdr:x>0.97959</cdr:x>
      <cdr:y>0.96589</cdr:y>
    </cdr:to>
    <cdr:sp macro="" textlink="">
      <cdr:nvSpPr>
        <cdr:cNvPr id="2" name="TextBox 1"/>
        <cdr:cNvSpPr txBox="1"/>
      </cdr:nvSpPr>
      <cdr:spPr>
        <a:xfrm xmlns:a="http://schemas.openxmlformats.org/drawingml/2006/main">
          <a:off x="2352686" y="4743474"/>
          <a:ext cx="3133704"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800"/>
            <a:t>Source: SIPRI</a:t>
          </a:r>
          <a:br>
            <a:rPr lang="en-US" sz="800"/>
          </a:br>
          <a:r>
            <a:rPr lang="en-US" sz="800"/>
            <a:t>National Priorities Project</a:t>
          </a:r>
        </a:p>
        <a:p xmlns:a="http://schemas.openxmlformats.org/drawingml/2006/main">
          <a:pPr algn="r"/>
          <a:endParaRPr lang="en-US" sz="800"/>
        </a:p>
      </cdr:txBody>
    </cdr:sp>
  </cdr:relSizeAnchor>
  <cdr:relSizeAnchor xmlns:cdr="http://schemas.openxmlformats.org/drawingml/2006/chartDrawing">
    <cdr:from>
      <cdr:x>0.84751</cdr:x>
      <cdr:y>0.95392</cdr:y>
    </cdr:from>
    <cdr:to>
      <cdr:x>0.96387</cdr:x>
      <cdr:y>0.97711</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xmlns="" val="0"/>
            </a:ext>
          </a:extLst>
        </a:blip>
        <a:stretch xmlns:a="http://schemas.openxmlformats.org/drawingml/2006/main">
          <a:fillRect/>
        </a:stretch>
      </cdr:blipFill>
      <cdr:spPr>
        <a:xfrm xmlns:a="http://schemas.openxmlformats.org/drawingml/2006/main">
          <a:off x="4746625" y="5060950"/>
          <a:ext cx="651726" cy="123023"/>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0.42384</cdr:x>
      <cdr:y>0.84983</cdr:y>
    </cdr:from>
    <cdr:to>
      <cdr:x>0.90988</cdr:x>
      <cdr:y>0.90514</cdr:y>
    </cdr:to>
    <cdr:sp macro="" textlink="">
      <cdr:nvSpPr>
        <cdr:cNvPr id="2" name="TextBox 2"/>
        <cdr:cNvSpPr txBox="1"/>
      </cdr:nvSpPr>
      <cdr:spPr>
        <a:xfrm xmlns:a="http://schemas.openxmlformats.org/drawingml/2006/main">
          <a:off x="4366903" y="5034882"/>
          <a:ext cx="5007744" cy="32769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n-US" sz="800"/>
            <a:t>Source: OMB</a:t>
          </a:r>
        </a:p>
        <a:p xmlns:a="http://schemas.openxmlformats.org/drawingml/2006/main">
          <a:pPr algn="r"/>
          <a:r>
            <a:rPr lang="en-US" sz="800"/>
            <a:t>National</a:t>
          </a:r>
          <a:r>
            <a:rPr lang="en-US" sz="800" baseline="0"/>
            <a:t> Priorities Project</a:t>
          </a:r>
        </a:p>
        <a:p xmlns:a="http://schemas.openxmlformats.org/drawingml/2006/main">
          <a:pPr algn="r"/>
          <a:endParaRPr lang="en-US" sz="800"/>
        </a:p>
      </cdr:txBody>
    </cdr:sp>
  </cdr:relSizeAnchor>
  <cdr:relSizeAnchor xmlns:cdr="http://schemas.openxmlformats.org/drawingml/2006/chartDrawing">
    <cdr:from>
      <cdr:x>0.34547</cdr:x>
      <cdr:y>0.49792</cdr:y>
    </cdr:from>
    <cdr:to>
      <cdr:x>0.55555</cdr:x>
      <cdr:y>0.55713</cdr:y>
    </cdr:to>
    <cdr:sp macro="" textlink="">
      <cdr:nvSpPr>
        <cdr:cNvPr id="3" name="TextBox 1"/>
        <cdr:cNvSpPr txBox="1"/>
      </cdr:nvSpPr>
      <cdr:spPr>
        <a:xfrm xmlns:a="http://schemas.openxmlformats.org/drawingml/2006/main">
          <a:off x="2132304" y="2276475"/>
          <a:ext cx="1296689" cy="2707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900"/>
            <a:t>Total</a:t>
          </a:r>
          <a:r>
            <a:rPr lang="en-US" sz="900" baseline="0"/>
            <a:t> Spending</a:t>
          </a:r>
          <a:endParaRPr lang="en-US" sz="900"/>
        </a:p>
      </cdr:txBody>
    </cdr:sp>
  </cdr:relSizeAnchor>
  <cdr:relSizeAnchor xmlns:cdr="http://schemas.openxmlformats.org/drawingml/2006/chartDrawing">
    <cdr:from>
      <cdr:x>0.36175</cdr:x>
      <cdr:y>0.53958</cdr:y>
    </cdr:from>
    <cdr:to>
      <cdr:x>0.39352</cdr:x>
      <cdr:y>0.5861</cdr:y>
    </cdr:to>
    <cdr:cxnSp macro="">
      <cdr:nvCxnSpPr>
        <cdr:cNvPr id="4" name="Straight Connector 3"/>
        <cdr:cNvCxnSpPr/>
      </cdr:nvCxnSpPr>
      <cdr:spPr bwMode="auto">
        <a:xfrm xmlns:a="http://schemas.openxmlformats.org/drawingml/2006/main" flipH="1">
          <a:off x="2232784" y="2466975"/>
          <a:ext cx="196085" cy="212689"/>
        </a:xfrm>
        <a:prstGeom xmlns:a="http://schemas.openxmlformats.org/drawingml/2006/main" prst="line">
          <a:avLst/>
        </a:prstGeom>
        <a:solidFill xmlns:a="http://schemas.openxmlformats.org/drawingml/2006/main">
          <a:srgbClr val="090000"/>
        </a:solidFill>
        <a:ln xmlns:a="http://schemas.openxmlformats.org/drawingml/2006/main" w="9525" cap="flat" cmpd="sng" algn="ctr">
          <a:solidFill>
            <a:srgbClr val="400000"/>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xmlns="">
              <a:effectLst>
                <a:outerShdw dist="35921" dir="2700000" algn="ctr" rotWithShape="0">
                  <a:srgbClr val="808080"/>
                </a:outerShdw>
              </a:effectLst>
            </a14:hiddenEffects>
          </a:ext>
        </a:extLst>
      </cdr:spPr>
    </cdr:cxnSp>
  </cdr:relSizeAnchor>
  <cdr:relSizeAnchor xmlns:cdr="http://schemas.openxmlformats.org/drawingml/2006/chartDrawing">
    <cdr:from>
      <cdr:x>0.53447</cdr:x>
      <cdr:y>0.57569</cdr:y>
    </cdr:from>
    <cdr:to>
      <cdr:x>0.74455</cdr:x>
      <cdr:y>0.63491</cdr:y>
    </cdr:to>
    <cdr:sp macro="" textlink="">
      <cdr:nvSpPr>
        <cdr:cNvPr id="13" name="TextBox 1"/>
        <cdr:cNvSpPr txBox="1"/>
      </cdr:nvSpPr>
      <cdr:spPr>
        <a:xfrm xmlns:a="http://schemas.openxmlformats.org/drawingml/2006/main">
          <a:off x="3298825" y="2632075"/>
          <a:ext cx="1296689" cy="2707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900"/>
            <a:t>Income</a:t>
          </a:r>
          <a:r>
            <a:rPr lang="en-US" sz="900" baseline="0"/>
            <a:t> Security</a:t>
          </a:r>
          <a:endParaRPr lang="en-US" sz="900"/>
        </a:p>
      </cdr:txBody>
    </cdr:sp>
  </cdr:relSizeAnchor>
  <cdr:relSizeAnchor xmlns:cdr="http://schemas.openxmlformats.org/drawingml/2006/chartDrawing">
    <cdr:from>
      <cdr:x>0.57562</cdr:x>
      <cdr:y>0.61319</cdr:y>
    </cdr:from>
    <cdr:to>
      <cdr:x>0.59401</cdr:x>
      <cdr:y>0.66458</cdr:y>
    </cdr:to>
    <cdr:cxnSp macro="">
      <cdr:nvCxnSpPr>
        <cdr:cNvPr id="14" name="Straight Connector 13"/>
        <cdr:cNvCxnSpPr/>
      </cdr:nvCxnSpPr>
      <cdr:spPr bwMode="auto">
        <a:xfrm xmlns:a="http://schemas.openxmlformats.org/drawingml/2006/main" flipH="1">
          <a:off x="3552819" y="2803525"/>
          <a:ext cx="113542" cy="234950"/>
        </a:xfrm>
        <a:prstGeom xmlns:a="http://schemas.openxmlformats.org/drawingml/2006/main" prst="line">
          <a:avLst/>
        </a:prstGeom>
        <a:solidFill xmlns:a="http://schemas.openxmlformats.org/drawingml/2006/main">
          <a:srgbClr val="090000"/>
        </a:solidFill>
        <a:ln xmlns:a="http://schemas.openxmlformats.org/drawingml/2006/main" w="9525" cap="flat" cmpd="sng" algn="ctr">
          <a:solidFill>
            <a:srgbClr val="400000"/>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xmlns="">
              <a:effectLst>
                <a:outerShdw dist="35921" dir="2700000" algn="ctr" rotWithShape="0">
                  <a:srgbClr val="808080"/>
                </a:outerShdw>
              </a:effectLst>
            </a14:hiddenEffects>
          </a:ext>
        </a:extLst>
      </cdr:spPr>
    </cdr:cxnSp>
  </cdr:relSizeAnchor>
  <cdr:relSizeAnchor xmlns:cdr="http://schemas.openxmlformats.org/drawingml/2006/chartDrawing">
    <cdr:from>
      <cdr:x>0.63323</cdr:x>
      <cdr:y>0.70486</cdr:y>
    </cdr:from>
    <cdr:to>
      <cdr:x>0.84332</cdr:x>
      <cdr:y>0.76408</cdr:y>
    </cdr:to>
    <cdr:sp macro="" textlink="">
      <cdr:nvSpPr>
        <cdr:cNvPr id="15" name="TextBox 1"/>
        <cdr:cNvSpPr txBox="1"/>
      </cdr:nvSpPr>
      <cdr:spPr>
        <a:xfrm xmlns:a="http://schemas.openxmlformats.org/drawingml/2006/main">
          <a:off x="3908425" y="3222625"/>
          <a:ext cx="1296689" cy="2707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900"/>
            <a:t>Health</a:t>
          </a:r>
          <a:r>
            <a:rPr lang="en-US" sz="900" baseline="0"/>
            <a:t> Care</a:t>
          </a:r>
          <a:endParaRPr lang="en-US" sz="900"/>
        </a:p>
      </cdr:txBody>
    </cdr:sp>
  </cdr:relSizeAnchor>
  <cdr:relSizeAnchor xmlns:cdr="http://schemas.openxmlformats.org/drawingml/2006/chartDrawing">
    <cdr:from>
      <cdr:x>0.69033</cdr:x>
      <cdr:y>0.65278</cdr:y>
    </cdr:from>
    <cdr:to>
      <cdr:x>0.70872</cdr:x>
      <cdr:y>0.70417</cdr:y>
    </cdr:to>
    <cdr:cxnSp macro="">
      <cdr:nvCxnSpPr>
        <cdr:cNvPr id="16" name="Straight Connector 15"/>
        <cdr:cNvCxnSpPr/>
      </cdr:nvCxnSpPr>
      <cdr:spPr bwMode="auto">
        <a:xfrm xmlns:a="http://schemas.openxmlformats.org/drawingml/2006/main" flipH="1">
          <a:off x="4260850" y="2984500"/>
          <a:ext cx="113542" cy="234950"/>
        </a:xfrm>
        <a:prstGeom xmlns:a="http://schemas.openxmlformats.org/drawingml/2006/main" prst="line">
          <a:avLst/>
        </a:prstGeom>
        <a:solidFill xmlns:a="http://schemas.openxmlformats.org/drawingml/2006/main">
          <a:srgbClr val="090000"/>
        </a:solidFill>
        <a:ln xmlns:a="http://schemas.openxmlformats.org/drawingml/2006/main" w="9525" cap="flat" cmpd="sng" algn="ctr">
          <a:solidFill>
            <a:srgbClr val="400000"/>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xmlns="">
              <a:effectLst>
                <a:outerShdw dist="35921" dir="2700000" algn="ctr" rotWithShape="0">
                  <a:srgbClr val="808080"/>
                </a:outerShdw>
              </a:effectLst>
            </a14:hiddenEffects>
          </a:ext>
        </a:extLst>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C1460A4-7EEF-D94D-B912-F0205F778451}" type="datetimeFigureOut">
              <a:rPr lang="en-US" smtClean="0"/>
              <a:pPr/>
              <a:t>2/29/2016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E852E39-023A-A048-A36C-E8C297B2766D}" type="slidenum">
              <a:rPr lang="en-US" smtClean="0"/>
              <a:pPr/>
              <a:t>‹#›</a:t>
            </a:fld>
            <a:endParaRPr lang="en-US"/>
          </a:p>
        </p:txBody>
      </p:sp>
    </p:spTree>
    <p:extLst>
      <p:ext uri="{BB962C8B-B14F-4D97-AF65-F5344CB8AC3E}">
        <p14:creationId xmlns:p14="http://schemas.microsoft.com/office/powerpoint/2010/main" xmlns="" val="4584629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22D17A-99F4-EC4C-A57F-0CEAABBA1128}" type="datetimeFigureOut">
              <a:rPr lang="en-US" smtClean="0"/>
              <a:pPr/>
              <a:t>2/29/2016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BB2650-615D-A442-83DA-5CF0A956377C}" type="slidenum">
              <a:rPr lang="en-US" smtClean="0"/>
              <a:pPr/>
              <a:t>‹#›</a:t>
            </a:fld>
            <a:endParaRPr lang="en-US"/>
          </a:p>
        </p:txBody>
      </p:sp>
    </p:spTree>
    <p:extLst>
      <p:ext uri="{BB962C8B-B14F-4D97-AF65-F5344CB8AC3E}">
        <p14:creationId xmlns:p14="http://schemas.microsoft.com/office/powerpoint/2010/main" xmlns="" val="1566406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B2650-615D-A442-83DA-5CF0A956377C}" type="slidenum">
              <a:rPr lang="en-US" smtClean="0"/>
              <a:pPr/>
              <a:t>1</a:t>
            </a:fld>
            <a:endParaRPr lang="en-US"/>
          </a:p>
        </p:txBody>
      </p:sp>
    </p:spTree>
    <p:extLst>
      <p:ext uri="{BB962C8B-B14F-4D97-AF65-F5344CB8AC3E}">
        <p14:creationId xmlns:p14="http://schemas.microsoft.com/office/powerpoint/2010/main" xmlns="" val="3425363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 for all states is 30% of state revenue from federal grants.</a:t>
            </a:r>
            <a:endParaRPr lang="en-US" dirty="0"/>
          </a:p>
        </p:txBody>
      </p:sp>
      <p:sp>
        <p:nvSpPr>
          <p:cNvPr id="4" name="Slide Number Placeholder 3"/>
          <p:cNvSpPr>
            <a:spLocks noGrp="1"/>
          </p:cNvSpPr>
          <p:nvPr>
            <p:ph type="sldNum" sz="quarter" idx="10"/>
          </p:nvPr>
        </p:nvSpPr>
        <p:spPr/>
        <p:txBody>
          <a:bodyPr/>
          <a:lstStyle/>
          <a:p>
            <a:fld id="{03BB2650-615D-A442-83DA-5CF0A956377C}" type="slidenum">
              <a:rPr lang="en-US" smtClean="0"/>
              <a:pPr/>
              <a:t>14</a:t>
            </a:fld>
            <a:endParaRPr lang="en-US"/>
          </a:p>
        </p:txBody>
      </p:sp>
    </p:spTree>
    <p:extLst>
      <p:ext uri="{BB962C8B-B14F-4D97-AF65-F5344CB8AC3E}">
        <p14:creationId xmlns:p14="http://schemas.microsoft.com/office/powerpoint/2010/main" xmlns="" val="190799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Housing &amp; Community Development:</a:t>
            </a:r>
            <a:r>
              <a:rPr lang="en-US" baseline="0" dirty="0" smtClean="0"/>
              <a:t> Section 8, Public Housing</a:t>
            </a:r>
          </a:p>
          <a:p>
            <a:r>
              <a:rPr lang="en-US" baseline="0" dirty="0" smtClean="0"/>
              <a:t>Public Assistance: Medicaid, TANF, LIHEAP, Block Grants (does not include assistance direct to individuals)</a:t>
            </a:r>
          </a:p>
          <a:p>
            <a:r>
              <a:rPr lang="en-US" baseline="0" dirty="0" smtClean="0"/>
              <a:t>Education: School Nutrition, Head Start, Title I</a:t>
            </a:r>
          </a:p>
          <a:p>
            <a:r>
              <a:rPr lang="en-US" baseline="0" dirty="0" smtClean="0"/>
              <a:t>Transportation: Public Airports, Highways, Mass Transit</a:t>
            </a:r>
          </a:p>
          <a:p>
            <a:r>
              <a:rPr lang="en-US" baseline="0" dirty="0" smtClean="0"/>
              <a:t>Natural Resources &amp; Ag: Conservation, Flood Prevention, Fish &amp; Wildlife</a:t>
            </a:r>
          </a:p>
          <a:p>
            <a:r>
              <a:rPr lang="en-US" baseline="0" dirty="0" smtClean="0"/>
              <a:t>Health &amp; Hospitals: WIC, Veterans, EPA Superfund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BB2650-615D-A442-83DA-5CF0A956377C}" type="slidenum">
              <a:rPr lang="en-US" smtClean="0"/>
              <a:pPr/>
              <a:t>15</a:t>
            </a:fld>
            <a:endParaRPr lang="en-US"/>
          </a:p>
        </p:txBody>
      </p:sp>
    </p:spTree>
    <p:extLst>
      <p:ext uri="{BB962C8B-B14F-4D97-AF65-F5344CB8AC3E}">
        <p14:creationId xmlns:p14="http://schemas.microsoft.com/office/powerpoint/2010/main" xmlns="" val="228131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FEECF3-1EC8-43BA-8427-9E143EB9C087}"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xmlns="" val="24172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B2650-615D-A442-83DA-5CF0A956377C}" type="slidenum">
              <a:rPr lang="en-US" smtClean="0"/>
              <a:pPr/>
              <a:t>21</a:t>
            </a:fld>
            <a:endParaRPr lang="en-US"/>
          </a:p>
        </p:txBody>
      </p:sp>
    </p:spTree>
    <p:extLst>
      <p:ext uri="{BB962C8B-B14F-4D97-AF65-F5344CB8AC3E}">
        <p14:creationId xmlns:p14="http://schemas.microsoft.com/office/powerpoint/2010/main" xmlns="" val="92954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a:t>
            </a:r>
            <a:r>
              <a:rPr lang="en-US" baseline="0" dirty="0" smtClean="0"/>
              <a:t> the war fund (OCO), it’s estimated that $30 billion this year is actually a “slush fund” for normal Pentagon spending that didn’t fit inside the budget caps. NPP runs a “Pentagon slush fund” counter that is now at over $92 billion and counting at a rate of $3.42 million every hour.</a:t>
            </a:r>
            <a:endParaRPr lang="en-US" dirty="0"/>
          </a:p>
        </p:txBody>
      </p:sp>
      <p:sp>
        <p:nvSpPr>
          <p:cNvPr id="4" name="Slide Number Placeholder 3"/>
          <p:cNvSpPr>
            <a:spLocks noGrp="1"/>
          </p:cNvSpPr>
          <p:nvPr>
            <p:ph type="sldNum" sz="quarter" idx="10"/>
          </p:nvPr>
        </p:nvSpPr>
        <p:spPr/>
        <p:txBody>
          <a:bodyPr/>
          <a:lstStyle/>
          <a:p>
            <a:fld id="{03BB2650-615D-A442-83DA-5CF0A956377C}" type="slidenum">
              <a:rPr lang="en-US" smtClean="0"/>
              <a:pPr/>
              <a:t>22</a:t>
            </a:fld>
            <a:endParaRPr lang="en-US"/>
          </a:p>
        </p:txBody>
      </p:sp>
    </p:spTree>
    <p:extLst>
      <p:ext uri="{BB962C8B-B14F-4D97-AF65-F5344CB8AC3E}">
        <p14:creationId xmlns:p14="http://schemas.microsoft.com/office/powerpoint/2010/main" xmlns="" val="929540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Visit nationalpriorities.org for up-to-the-minute</a:t>
            </a:r>
            <a:r>
              <a:rPr lang="en-US" baseline="0" dirty="0" smtClean="0"/>
              <a:t> (second!) counter totals. You can also click each counter to see how much your state, city, congressional district or county has paid for each of these.</a:t>
            </a:r>
            <a:endParaRPr lang="en-US" dirty="0"/>
          </a:p>
        </p:txBody>
      </p:sp>
      <p:sp>
        <p:nvSpPr>
          <p:cNvPr id="4" name="Slide Number Placeholder 3"/>
          <p:cNvSpPr>
            <a:spLocks noGrp="1"/>
          </p:cNvSpPr>
          <p:nvPr>
            <p:ph type="sldNum" sz="quarter" idx="10"/>
          </p:nvPr>
        </p:nvSpPr>
        <p:spPr/>
        <p:txBody>
          <a:bodyPr/>
          <a:lstStyle/>
          <a:p>
            <a:fld id="{03BB2650-615D-A442-83DA-5CF0A956377C}" type="slidenum">
              <a:rPr lang="en-US" smtClean="0"/>
              <a:pPr/>
              <a:t>23</a:t>
            </a:fld>
            <a:endParaRPr lang="en-US"/>
          </a:p>
        </p:txBody>
      </p:sp>
    </p:spTree>
    <p:extLst>
      <p:ext uri="{BB962C8B-B14F-4D97-AF65-F5344CB8AC3E}">
        <p14:creationId xmlns:p14="http://schemas.microsoft.com/office/powerpoint/2010/main" xmlns="" val="2086748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2003 to 2015, increased 115%. This reflects more spending per veteran</a:t>
            </a:r>
            <a:r>
              <a:rPr lang="en-US" baseline="0" dirty="0" smtClean="0"/>
              <a:t> in addition to a growing number of veterans. It also reflects to some extent the growing cost of health care.</a:t>
            </a:r>
            <a:endParaRPr lang="en-US" dirty="0" smtClean="0"/>
          </a:p>
          <a:p>
            <a:r>
              <a:rPr lang="en-US" dirty="0" smtClean="0"/>
              <a:t>This</a:t>
            </a:r>
            <a:r>
              <a:rPr lang="en-US" baseline="0" dirty="0" smtClean="0"/>
              <a:t> spending is n</a:t>
            </a:r>
            <a:r>
              <a:rPr lang="en-US" dirty="0" smtClean="0"/>
              <a:t>ot part of Pentagon</a:t>
            </a:r>
            <a:r>
              <a:rPr lang="en-US" baseline="0" dirty="0" smtClean="0"/>
              <a:t> and is not counted in earlier charts showing military spending.</a:t>
            </a:r>
            <a:endParaRPr lang="en-US" dirty="0" smtClean="0"/>
          </a:p>
        </p:txBody>
      </p:sp>
      <p:sp>
        <p:nvSpPr>
          <p:cNvPr id="4" name="Slide Number Placeholder 3"/>
          <p:cNvSpPr>
            <a:spLocks noGrp="1"/>
          </p:cNvSpPr>
          <p:nvPr>
            <p:ph type="sldNum" sz="quarter" idx="10"/>
          </p:nvPr>
        </p:nvSpPr>
        <p:spPr/>
        <p:txBody>
          <a:bodyPr/>
          <a:lstStyle/>
          <a:p>
            <a:fld id="{03BB2650-615D-A442-83DA-5CF0A956377C}" type="slidenum">
              <a:rPr lang="en-US" smtClean="0"/>
              <a:pPr/>
              <a:t>24</a:t>
            </a:fld>
            <a:endParaRPr lang="en-US"/>
          </a:p>
        </p:txBody>
      </p:sp>
    </p:spTree>
    <p:extLst>
      <p:ext uri="{BB962C8B-B14F-4D97-AF65-F5344CB8AC3E}">
        <p14:creationId xmlns:p14="http://schemas.microsoft.com/office/powerpoint/2010/main" xmlns="" val="3441134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Homeland Security funding, for things like border control, the TSA, etc., is also not included in military spending, although this pseudo-military spending often has the same goals.</a:t>
            </a:r>
            <a:endParaRPr lang="en-US" dirty="0" smtClean="0"/>
          </a:p>
        </p:txBody>
      </p:sp>
      <p:sp>
        <p:nvSpPr>
          <p:cNvPr id="4" name="Slide Number Placeholder 3"/>
          <p:cNvSpPr>
            <a:spLocks noGrp="1"/>
          </p:cNvSpPr>
          <p:nvPr>
            <p:ph type="sldNum" sz="quarter" idx="10"/>
          </p:nvPr>
        </p:nvSpPr>
        <p:spPr/>
        <p:txBody>
          <a:bodyPr/>
          <a:lstStyle/>
          <a:p>
            <a:fld id="{03BB2650-615D-A442-83DA-5CF0A956377C}" type="slidenum">
              <a:rPr lang="en-US" smtClean="0"/>
              <a:pPr/>
              <a:t>25</a:t>
            </a:fld>
            <a:endParaRPr lang="en-US"/>
          </a:p>
        </p:txBody>
      </p:sp>
    </p:spTree>
    <p:extLst>
      <p:ext uri="{BB962C8B-B14F-4D97-AF65-F5344CB8AC3E}">
        <p14:creationId xmlns:p14="http://schemas.microsoft.com/office/powerpoint/2010/main" xmlns="" val="344113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those of you who didn’t get a chance to participate in the dots exercise, your colleagues here were given 20 dots and told they paid $1.00 in federal income tax this year (each of the dots represents a nickel). They were asked to place their nickels on this chart showing where they would have liked to seen their federal income tax dollars spent this year.</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slide here shows where we actually spent our federal income tax dollars in 2013. See how different this is from where folks in this room placed their dots?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military spending figures we will discuss today encompass the base Department of Defense budget, foreign military base construction, foreign military aid, nuclear weapons, and the cost of wars. It doesn’t include things like interest on the debt that we pay as a result of entering Iraq and Afghanistan, which actually contributed significantly to our nation’s debt because they were paid for outside of the budget. Also important to note is that veteran’s benefits are funded separately through Veteran’s Affairs.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of note:</a:t>
            </a:r>
            <a:r>
              <a:rPr lang="en-US" sz="1200" kern="1200" baseline="0" dirty="0" smtClean="0">
                <a:solidFill>
                  <a:schemeClr val="tx1"/>
                </a:solidFill>
                <a:effectLst/>
                <a:latin typeface="+mn-lt"/>
                <a:ea typeface="+mn-ea"/>
                <a:cs typeface="+mn-cs"/>
              </a:rPr>
              <a:t> of that 27 cents for the military, only 6 cents went to military pay – to our troops. The rest is procurement, research and development, and operations.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may notice a couple of big spending items missing here, notably social security and </a:t>
            </a:r>
            <a:r>
              <a:rPr lang="en-US" sz="1200" kern="1200" dirty="0" err="1" smtClean="0">
                <a:solidFill>
                  <a:schemeClr val="tx1"/>
                </a:solidFill>
                <a:effectLst/>
                <a:latin typeface="+mn-lt"/>
                <a:ea typeface="+mn-ea"/>
                <a:cs typeface="+mn-cs"/>
              </a:rPr>
              <a:t>medicare</a:t>
            </a:r>
            <a:r>
              <a:rPr lang="en-US" sz="1200" kern="1200" dirty="0" smtClean="0">
                <a:solidFill>
                  <a:schemeClr val="tx1"/>
                </a:solidFill>
                <a:effectLst/>
                <a:latin typeface="+mn-lt"/>
                <a:ea typeface="+mn-ea"/>
                <a:cs typeface="+mn-cs"/>
              </a:rPr>
              <a:t>. That’s because those are funded by trust</a:t>
            </a:r>
            <a:r>
              <a:rPr lang="en-US" sz="1200" kern="1200" baseline="0" dirty="0" smtClean="0">
                <a:solidFill>
                  <a:schemeClr val="tx1"/>
                </a:solidFill>
                <a:effectLst/>
                <a:latin typeface="+mn-lt"/>
                <a:ea typeface="+mn-ea"/>
                <a:cs typeface="+mn-cs"/>
              </a:rPr>
              <a:t> funds and payroll taxes rather than by federal funds and income taxes.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BB2650-615D-A442-83DA-5CF0A956377C}" type="slidenum">
              <a:rPr lang="en-US" smtClean="0"/>
              <a:pPr/>
              <a:t>2</a:t>
            </a:fld>
            <a:endParaRPr lang="en-US"/>
          </a:p>
        </p:txBody>
      </p:sp>
    </p:spTree>
    <p:extLst>
      <p:ext uri="{BB962C8B-B14F-4D97-AF65-F5344CB8AC3E}">
        <p14:creationId xmlns:p14="http://schemas.microsoft.com/office/powerpoint/2010/main" xmlns="" val="150545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B2650-615D-A442-83DA-5CF0A956377C}" type="slidenum">
              <a:rPr lang="en-US" smtClean="0"/>
              <a:pPr/>
              <a:t>3</a:t>
            </a:fld>
            <a:endParaRPr lang="en-US"/>
          </a:p>
        </p:txBody>
      </p:sp>
    </p:spTree>
    <p:extLst>
      <p:ext uri="{BB962C8B-B14F-4D97-AF65-F5344CB8AC3E}">
        <p14:creationId xmlns:p14="http://schemas.microsoft.com/office/powerpoint/2010/main" xmlns="" val="2789485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2016 budget is very similar </a:t>
            </a:r>
            <a:r>
              <a:rPr lang="en-US" smtClean="0"/>
              <a:t>to this one.</a:t>
            </a:r>
          </a:p>
          <a:p>
            <a:endParaRPr lang="en-US" smtClean="0"/>
          </a:p>
          <a:p>
            <a:r>
              <a:rPr lang="en-US" dirty="0" smtClean="0"/>
              <a:t>Corporate revenue has declined</a:t>
            </a:r>
            <a:r>
              <a:rPr lang="en-US" baseline="0" dirty="0" smtClean="0"/>
              <a:t> to about 11 percent of all revenues from more than 40 percent in the middle of the 20</a:t>
            </a:r>
            <a:r>
              <a:rPr lang="en-US" baseline="30000" dirty="0" smtClean="0"/>
              <a:t>th</a:t>
            </a:r>
            <a:r>
              <a:rPr lang="en-US" baseline="0" dirty="0" smtClean="0"/>
              <a:t> century.</a:t>
            </a:r>
          </a:p>
          <a:p>
            <a:endParaRPr lang="en-US" baseline="0" dirty="0" smtClean="0"/>
          </a:p>
          <a:p>
            <a:r>
              <a:rPr lang="en-US" baseline="0" dirty="0" smtClean="0"/>
              <a:t>Military funding and many programs come from discretionary funds: housing assistance, WIC, education funding (Title I), Head Start, Preschool for All initiative, CDBG, most jobs programs all discretionary.</a:t>
            </a:r>
          </a:p>
          <a:p>
            <a:endParaRPr lang="en-US" baseline="0" dirty="0" smtClean="0"/>
          </a:p>
          <a:p>
            <a:r>
              <a:rPr lang="en-US" baseline="0" dirty="0" smtClean="0"/>
              <a:t>Note that deficits are now back in the 2.5-3 percent range after peaking near 10 percent during the recession. That’s close to the average deficit, 2.5 percent, over the last 50 years. During those years we’ve run a deficit in all but a handful of years.</a:t>
            </a:r>
          </a:p>
        </p:txBody>
      </p:sp>
      <p:sp>
        <p:nvSpPr>
          <p:cNvPr id="4" name="Slide Number Placeholder 3"/>
          <p:cNvSpPr>
            <a:spLocks noGrp="1"/>
          </p:cNvSpPr>
          <p:nvPr>
            <p:ph type="sldNum" sz="quarter" idx="10"/>
          </p:nvPr>
        </p:nvSpPr>
        <p:spPr/>
        <p:txBody>
          <a:bodyPr/>
          <a:lstStyle/>
          <a:p>
            <a:fld id="{03BB2650-615D-A442-83DA-5CF0A956377C}" type="slidenum">
              <a:rPr lang="en-US" smtClean="0"/>
              <a:pPr/>
              <a:t>5</a:t>
            </a:fld>
            <a:endParaRPr lang="en-US"/>
          </a:p>
        </p:txBody>
      </p:sp>
    </p:spTree>
    <p:extLst>
      <p:ext uri="{BB962C8B-B14F-4D97-AF65-F5344CB8AC3E}">
        <p14:creationId xmlns:p14="http://schemas.microsoft.com/office/powerpoint/2010/main" xmlns="" val="101777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military w</a:t>
            </a:r>
            <a:r>
              <a:rPr lang="en-US" sz="1200" kern="1200" dirty="0" smtClean="0">
                <a:solidFill>
                  <a:schemeClr val="tx1"/>
                </a:solidFill>
                <a:effectLst/>
                <a:latin typeface="+mn-lt"/>
                <a:ea typeface="+mn-ea"/>
                <a:cs typeface="+mn-cs"/>
              </a:rPr>
              <a:t>e are including the baseline department of defense funding, nuclear weapons, war spending, and foreign military aid. Note that veterans’ benefits is a separate category.</a:t>
            </a:r>
            <a:endParaRPr lang="en-US" dirty="0" smtClean="0"/>
          </a:p>
        </p:txBody>
      </p:sp>
      <p:sp>
        <p:nvSpPr>
          <p:cNvPr id="4" name="Slide Number Placeholder 3"/>
          <p:cNvSpPr>
            <a:spLocks noGrp="1"/>
          </p:cNvSpPr>
          <p:nvPr>
            <p:ph type="sldNum" sz="quarter" idx="10"/>
          </p:nvPr>
        </p:nvSpPr>
        <p:spPr/>
        <p:txBody>
          <a:bodyPr/>
          <a:lstStyle/>
          <a:p>
            <a:fld id="{03BB2650-615D-A442-83DA-5CF0A956377C}" type="slidenum">
              <a:rPr lang="en-US" smtClean="0"/>
              <a:pPr/>
              <a:t>6</a:t>
            </a:fld>
            <a:endParaRPr lang="en-US"/>
          </a:p>
        </p:txBody>
      </p:sp>
    </p:spTree>
    <p:extLst>
      <p:ext uri="{BB962C8B-B14F-4D97-AF65-F5344CB8AC3E}">
        <p14:creationId xmlns:p14="http://schemas.microsoft.com/office/powerpoint/2010/main" xmlns="" val="163970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2017 represents</a:t>
            </a:r>
            <a:r>
              <a:rPr lang="en-US" baseline="0" dirty="0" smtClean="0"/>
              <a:t> the President’s proposal – if Congressional proposals go back on the December budget deal as they might, non-military spending could be even lower (and Pentagon spending could be higher).</a:t>
            </a:r>
            <a:endParaRPr lang="en-US" dirty="0" smtClean="0"/>
          </a:p>
        </p:txBody>
      </p:sp>
      <p:sp>
        <p:nvSpPr>
          <p:cNvPr id="4" name="Slide Number Placeholder 3"/>
          <p:cNvSpPr>
            <a:spLocks noGrp="1"/>
          </p:cNvSpPr>
          <p:nvPr>
            <p:ph type="sldNum" sz="quarter" idx="10"/>
          </p:nvPr>
        </p:nvSpPr>
        <p:spPr/>
        <p:txBody>
          <a:bodyPr/>
          <a:lstStyle/>
          <a:p>
            <a:fld id="{03BB2650-615D-A442-83DA-5CF0A956377C}" type="slidenum">
              <a:rPr lang="en-US" smtClean="0"/>
              <a:pPr/>
              <a:t>7</a:t>
            </a:fld>
            <a:endParaRPr lang="en-US"/>
          </a:p>
        </p:txBody>
      </p:sp>
    </p:spTree>
    <p:extLst>
      <p:ext uri="{BB962C8B-B14F-4D97-AF65-F5344CB8AC3E}">
        <p14:creationId xmlns:p14="http://schemas.microsoft.com/office/powerpoint/2010/main" xmlns="" val="3441134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these jobs include direct jobs – e.g. people</a:t>
            </a:r>
            <a:r>
              <a:rPr lang="en-US" baseline="0" dirty="0" smtClean="0"/>
              <a:t> employed by the military, or in education, as well as what are known as “indirect” or “induced” jobs – those generated because of the extra business in a region or community. For instance, both the military and a school will purchase some supplies from local vendors, such as electricity or toilet paper. Also, employees will spend their paycheck at local businesses like gas stations or grocery stores. All of this helps to support additional jobs in the local economy. This is what’s known as the “multiplier effect.”</a:t>
            </a:r>
            <a:endParaRPr lang="en-US" dirty="0"/>
          </a:p>
        </p:txBody>
      </p:sp>
      <p:sp>
        <p:nvSpPr>
          <p:cNvPr id="4" name="Slide Number Placeholder 3"/>
          <p:cNvSpPr>
            <a:spLocks noGrp="1"/>
          </p:cNvSpPr>
          <p:nvPr>
            <p:ph type="sldNum" sz="quarter" idx="10"/>
          </p:nvPr>
        </p:nvSpPr>
        <p:spPr/>
        <p:txBody>
          <a:bodyPr/>
          <a:lstStyle/>
          <a:p>
            <a:fld id="{03BB2650-615D-A442-83DA-5CF0A956377C}" type="slidenum">
              <a:rPr lang="en-US" smtClean="0"/>
              <a:pPr/>
              <a:t>8</a:t>
            </a:fld>
            <a:endParaRPr lang="en-US"/>
          </a:p>
        </p:txBody>
      </p:sp>
    </p:spTree>
    <p:extLst>
      <p:ext uri="{BB962C8B-B14F-4D97-AF65-F5344CB8AC3E}">
        <p14:creationId xmlns:p14="http://schemas.microsoft.com/office/powerpoint/2010/main" xmlns="" val="929540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It’s important to keep in mind that the president’s budget request is just a proposal. The budget that we end up with often looks very different. But it’s the only budget document that reflects input from all the federal agencies, who spend months each</a:t>
            </a:r>
            <a:r>
              <a:rPr lang="en-US" sz="1200" kern="1200" baseline="0" dirty="0" smtClean="0">
                <a:solidFill>
                  <a:schemeClr val="tx1"/>
                </a:solidFill>
                <a:effectLst/>
                <a:latin typeface="+mn-lt"/>
                <a:ea typeface="+mn-ea"/>
                <a:cs typeface="+mn-cs"/>
              </a:rPr>
              <a:t> year planning what</a:t>
            </a:r>
            <a:r>
              <a:rPr lang="en-US" sz="1200" kern="1200" dirty="0" smtClean="0">
                <a:solidFill>
                  <a:schemeClr val="tx1"/>
                </a:solidFill>
                <a:effectLst/>
                <a:latin typeface="+mn-lt"/>
                <a:ea typeface="+mn-ea"/>
                <a:cs typeface="+mn-cs"/>
              </a:rPr>
              <a:t> programs in their department need more funding or those that could be pared back or even eliminated.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been more than 20 years since Congress</a:t>
            </a:r>
            <a:r>
              <a:rPr lang="en-US" sz="1200" kern="1200" baseline="0" dirty="0" smtClean="0">
                <a:solidFill>
                  <a:schemeClr val="tx1"/>
                </a:solidFill>
                <a:effectLst/>
                <a:latin typeface="+mn-lt"/>
                <a:ea typeface="+mn-ea"/>
                <a:cs typeface="+mn-cs"/>
              </a:rPr>
              <a:t> actually followed this process, and in recent years we’ve seen increasing use of continuing resolutions and omnibus spending bills to fund the government after the beginning of the fiscal year until a budget agreement is reached.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BB2650-615D-A442-83DA-5CF0A956377C}" type="slidenum">
              <a:rPr lang="en-US" smtClean="0"/>
              <a:pPr/>
              <a:t>10</a:t>
            </a:fld>
            <a:endParaRPr lang="en-US"/>
          </a:p>
        </p:txBody>
      </p:sp>
    </p:spTree>
    <p:extLst>
      <p:ext uri="{BB962C8B-B14F-4D97-AF65-F5344CB8AC3E}">
        <p14:creationId xmlns:p14="http://schemas.microsoft.com/office/powerpoint/2010/main" xmlns="" val="2651817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dirty="0"/>
          </a:p>
        </p:txBody>
      </p:sp>
      <p:sp>
        <p:nvSpPr>
          <p:cNvPr id="4" name="Slide Number Placeholder 3"/>
          <p:cNvSpPr>
            <a:spLocks noGrp="1"/>
          </p:cNvSpPr>
          <p:nvPr>
            <p:ph type="sldNum" sz="quarter" idx="10"/>
          </p:nvPr>
        </p:nvSpPr>
        <p:spPr/>
        <p:txBody>
          <a:bodyPr/>
          <a:lstStyle/>
          <a:p>
            <a:fld id="{03BB2650-615D-A442-83DA-5CF0A956377C}" type="slidenum">
              <a:rPr lang="en-US" smtClean="0"/>
              <a:pPr/>
              <a:t>12</a:t>
            </a:fld>
            <a:endParaRPr lang="en-US"/>
          </a:p>
        </p:txBody>
      </p:sp>
    </p:spTree>
    <p:extLst>
      <p:ext uri="{BB962C8B-B14F-4D97-AF65-F5344CB8AC3E}">
        <p14:creationId xmlns:p14="http://schemas.microsoft.com/office/powerpoint/2010/main" xmlns="" val="830038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5198" y="1652562"/>
            <a:ext cx="7772400" cy="1167830"/>
          </a:xfrm>
        </p:spPr>
        <p:txBody>
          <a:bodyPr/>
          <a:lstStyle>
            <a:lvl1pPr algn="ctr">
              <a:defRPr/>
            </a:lvl1pPr>
          </a:lstStyle>
          <a:p>
            <a:r>
              <a:rPr lang="en-US" dirty="0" smtClean="0"/>
              <a:t>Master Title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55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608895-5CA4-7742-ABE9-3F985BC4640F}" type="datetime1">
              <a:rPr lang="en-US" smtClean="0"/>
              <a:pPr/>
              <a:t>2/29/2016</a:t>
            </a:fld>
            <a:endParaRPr lang="en-US"/>
          </a:p>
        </p:txBody>
      </p:sp>
      <p:sp>
        <p:nvSpPr>
          <p:cNvPr id="5" name="Footer Placeholder 4"/>
          <p:cNvSpPr>
            <a:spLocks noGrp="1"/>
          </p:cNvSpPr>
          <p:nvPr>
            <p:ph type="ftr" sz="quarter" idx="11"/>
          </p:nvPr>
        </p:nvSpPr>
        <p:spPr/>
        <p:txBody>
          <a:bodyPr/>
          <a:lstStyle/>
          <a:p>
            <a:r>
              <a:rPr lang="en-US" smtClean="0"/>
              <a:t>www.nationalpriorites.org</a:t>
            </a:r>
            <a:endParaRPr lang="en-US"/>
          </a:p>
        </p:txBody>
      </p:sp>
      <p:sp>
        <p:nvSpPr>
          <p:cNvPr id="6" name="Slide Number Placeholder 5"/>
          <p:cNvSpPr>
            <a:spLocks noGrp="1"/>
          </p:cNvSpPr>
          <p:nvPr>
            <p:ph type="sldNum" sz="quarter" idx="12"/>
          </p:nvPr>
        </p:nvSpPr>
        <p:spPr/>
        <p:txBody>
          <a:bodyPr/>
          <a:lstStyle/>
          <a:p>
            <a:fld id="{7F6642B8-8A9E-B04D-9299-83759C095C51}" type="slidenum">
              <a:rPr lang="en-US" smtClean="0"/>
              <a:pPr/>
              <a:t>‹#›</a:t>
            </a:fld>
            <a:endParaRPr lang="en-US"/>
          </a:p>
        </p:txBody>
      </p:sp>
      <p:cxnSp>
        <p:nvCxnSpPr>
          <p:cNvPr id="7" name="Straight Connector 6"/>
          <p:cNvCxnSpPr/>
          <p:nvPr userDrawn="1"/>
        </p:nvCxnSpPr>
        <p:spPr bwMode="auto">
          <a:xfrm>
            <a:off x="655198" y="1788457"/>
            <a:ext cx="5562600" cy="1588"/>
          </a:xfrm>
          <a:prstGeom prst="line">
            <a:avLst/>
          </a:prstGeom>
          <a:ln>
            <a:gradFill flip="none" rotWithShape="1">
              <a:gsLst>
                <a:gs pos="0">
                  <a:schemeClr val="accent2"/>
                </a:gs>
                <a:gs pos="100000">
                  <a:srgbClr val="FFFFFF"/>
                </a:gs>
              </a:gsLst>
              <a:lin ang="0" scaled="1"/>
              <a:tileRect/>
            </a:gradFill>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style>
          <a:lnRef idx="2">
            <a:schemeClr val="accent2"/>
          </a:lnRef>
          <a:fillRef idx="0">
            <a:schemeClr val="accent2"/>
          </a:fillRef>
          <a:effectRef idx="1">
            <a:schemeClr val="accent2"/>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C297A-43BB-B94A-8EB4-A9A68C771C56}" type="datetime1">
              <a:rPr lang="en-US" smtClean="0"/>
              <a:pPr/>
              <a:t>2/29/2016</a:t>
            </a:fld>
            <a:endParaRPr lang="en-US"/>
          </a:p>
        </p:txBody>
      </p:sp>
      <p:sp>
        <p:nvSpPr>
          <p:cNvPr id="5" name="Footer Placeholder 4"/>
          <p:cNvSpPr>
            <a:spLocks noGrp="1"/>
          </p:cNvSpPr>
          <p:nvPr>
            <p:ph type="ftr" sz="quarter" idx="11"/>
          </p:nvPr>
        </p:nvSpPr>
        <p:spPr/>
        <p:txBody>
          <a:bodyPr/>
          <a:lstStyle/>
          <a:p>
            <a:r>
              <a:rPr lang="en-US" smtClean="0"/>
              <a:t>www.nationalpriorites.org</a:t>
            </a:r>
            <a:endParaRPr lang="en-US"/>
          </a:p>
        </p:txBody>
      </p:sp>
      <p:sp>
        <p:nvSpPr>
          <p:cNvPr id="6" name="Slide Number Placeholder 5"/>
          <p:cNvSpPr>
            <a:spLocks noGrp="1"/>
          </p:cNvSpPr>
          <p:nvPr>
            <p:ph type="sldNum" sz="quarter" idx="12"/>
          </p:nvPr>
        </p:nvSpPr>
        <p:spPr/>
        <p:txBody>
          <a:bodyPr/>
          <a:lstStyle/>
          <a:p>
            <a:fld id="{7F6642B8-8A9E-B04D-9299-83759C095C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6C65F-CE95-B64C-9982-DCE614629AE3}" type="datetime1">
              <a:rPr lang="en-US" smtClean="0"/>
              <a:pPr/>
              <a:t>2/29/2016</a:t>
            </a:fld>
            <a:endParaRPr lang="en-US"/>
          </a:p>
        </p:txBody>
      </p:sp>
      <p:sp>
        <p:nvSpPr>
          <p:cNvPr id="5" name="Footer Placeholder 4"/>
          <p:cNvSpPr>
            <a:spLocks noGrp="1"/>
          </p:cNvSpPr>
          <p:nvPr>
            <p:ph type="ftr" sz="quarter" idx="11"/>
          </p:nvPr>
        </p:nvSpPr>
        <p:spPr/>
        <p:txBody>
          <a:bodyPr/>
          <a:lstStyle/>
          <a:p>
            <a:r>
              <a:rPr lang="en-US" smtClean="0"/>
              <a:t>www.nationalpriorites.org</a:t>
            </a:r>
            <a:endParaRPr lang="en-US"/>
          </a:p>
        </p:txBody>
      </p:sp>
      <p:sp>
        <p:nvSpPr>
          <p:cNvPr id="6" name="Slide Number Placeholder 5"/>
          <p:cNvSpPr>
            <a:spLocks noGrp="1"/>
          </p:cNvSpPr>
          <p:nvPr>
            <p:ph type="sldNum" sz="quarter" idx="12"/>
          </p:nvPr>
        </p:nvSpPr>
        <p:spPr/>
        <p:txBody>
          <a:bodyPr/>
          <a:lstStyle/>
          <a:p>
            <a:fld id="{7F6642B8-8A9E-B04D-9299-83759C095C5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FDD84-E5EF-4801-82B6-4A095E231544}" type="datetimeFigureOut">
              <a:rPr lang="en-US" smtClean="0"/>
              <a:pPr/>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0C81EC-78EE-441C-96C0-FA858EC47B35}" type="slidenum">
              <a:rPr lang="en-US" smtClean="0"/>
              <a:pPr/>
              <a:t>‹#›</a:t>
            </a:fld>
            <a:endParaRPr lang="en-US"/>
          </a:p>
        </p:txBody>
      </p:sp>
    </p:spTree>
    <p:extLst>
      <p:ext uri="{BB962C8B-B14F-4D97-AF65-F5344CB8AC3E}">
        <p14:creationId xmlns:p14="http://schemas.microsoft.com/office/powerpoint/2010/main" xmlns="" val="2703777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Rectangle 8"/>
          <p:cNvSpPr/>
          <p:nvPr userDrawn="1"/>
        </p:nvSpPr>
        <p:spPr bwMode="auto">
          <a:xfrm>
            <a:off x="205267" y="1423873"/>
            <a:ext cx="8685357" cy="5297602"/>
          </a:xfrm>
          <a:prstGeom prst="rect">
            <a:avLst/>
          </a:prstGeom>
          <a:solidFill>
            <a:srgbClr val="090000">
              <a:alpha val="0"/>
            </a:srgbClr>
          </a:solidFill>
          <a:ln w="19050" cap="flat" cmpd="sng" algn="ctr">
            <a:gradFill flip="none" rotWithShape="1">
              <a:gsLst>
                <a:gs pos="58000">
                  <a:schemeClr val="accent3"/>
                </a:gs>
                <a:gs pos="100000">
                  <a:srgbClr val="FFFFFF"/>
                </a:gs>
              </a:gsLst>
              <a:path path="rect">
                <a:fillToRect t="100000" r="100000"/>
              </a:path>
              <a:tileRect l="-100000" b="-100000"/>
            </a:gradFill>
            <a:prstDash val="solid"/>
            <a:round/>
            <a:headEnd type="none" w="med" len="med"/>
            <a:tailEnd type="none" w="med" len="med"/>
          </a:ln>
          <a:effectLst/>
          <a:extLst/>
        </p:spPr>
        <p:txBody>
          <a:bodyPr vertOverflow="clip" lIns="18288" tIns="0" rIns="0" bIns="0" anchor="ctr" upright="1"/>
          <a:lstStyle/>
          <a:p>
            <a:pPr fontAlgn="auto">
              <a:spcBef>
                <a:spcPts val="0"/>
              </a:spcBef>
              <a:spcAft>
                <a:spcPts val="0"/>
              </a:spcAft>
              <a:defRPr/>
            </a:pPr>
            <a:endParaRPr lang="en-US" dirty="0">
              <a:latin typeface="+mn-lt"/>
            </a:endParaRPr>
          </a:p>
        </p:txBody>
      </p:sp>
      <p:sp>
        <p:nvSpPr>
          <p:cNvPr id="3" name="Content Placeholder 2"/>
          <p:cNvSpPr>
            <a:spLocks noGrp="1"/>
          </p:cNvSpPr>
          <p:nvPr>
            <p:ph sz="half" idx="1"/>
          </p:nvPr>
        </p:nvSpPr>
        <p:spPr>
          <a:xfrm>
            <a:off x="457200" y="1423874"/>
            <a:ext cx="4038600" cy="47022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3874"/>
            <a:ext cx="4038600" cy="47022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9408BE58-AB91-844B-B2C9-A400C1E51EEA}" type="datetime1">
              <a:rPr lang="en-US" smtClean="0"/>
              <a:pPr>
                <a:defRPr/>
              </a:pPr>
              <a:t>2/29/2016</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smtClean="0"/>
              <a:t>www.nationalpriorites.org</a:t>
            </a:r>
            <a:endParaRPr lang="en-US"/>
          </a:p>
        </p:txBody>
      </p:sp>
      <p:sp>
        <p:nvSpPr>
          <p:cNvPr id="9" name="Slide Number Placeholder 6"/>
          <p:cNvSpPr>
            <a:spLocks noGrp="1"/>
          </p:cNvSpPr>
          <p:nvPr>
            <p:ph type="sldNum" sz="quarter" idx="12"/>
          </p:nvPr>
        </p:nvSpPr>
        <p:spPr/>
        <p:txBody>
          <a:bodyPr/>
          <a:lstStyle>
            <a:lvl1pPr>
              <a:defRPr/>
            </a:lvl1pPr>
          </a:lstStyle>
          <a:p>
            <a:pPr>
              <a:defRPr/>
            </a:pPr>
            <a:fld id="{454366B0-C662-43BB-BC8F-5281C45472FF}" type="slidenum">
              <a:rPr lang="en-US"/>
              <a:pPr>
                <a:defRPr/>
              </a:pPr>
              <a:t>‹#›</a:t>
            </a:fld>
            <a:endParaRPr lang="en-US"/>
          </a:p>
        </p:txBody>
      </p:sp>
      <p:sp>
        <p:nvSpPr>
          <p:cNvPr id="10" name="Title 1"/>
          <p:cNvSpPr>
            <a:spLocks noGrp="1"/>
          </p:cNvSpPr>
          <p:nvPr>
            <p:ph type="title"/>
          </p:nvPr>
        </p:nvSpPr>
        <p:spPr>
          <a:xfrm>
            <a:off x="1180052" y="96902"/>
            <a:ext cx="7963948" cy="1020608"/>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273656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bwMode="auto">
          <a:xfrm>
            <a:off x="205267" y="1423873"/>
            <a:ext cx="8685357" cy="5297602"/>
          </a:xfrm>
          <a:prstGeom prst="rect">
            <a:avLst/>
          </a:prstGeom>
          <a:solidFill>
            <a:srgbClr val="090000">
              <a:alpha val="0"/>
            </a:srgbClr>
          </a:solidFill>
          <a:ln w="19050" cap="flat" cmpd="sng" algn="ctr">
            <a:gradFill flip="none" rotWithShape="1">
              <a:gsLst>
                <a:gs pos="58000">
                  <a:schemeClr val="accent3"/>
                </a:gs>
                <a:gs pos="100000">
                  <a:srgbClr val="FFFFFF"/>
                </a:gs>
              </a:gsLst>
              <a:path path="rect">
                <a:fillToRect t="100000" r="100000"/>
              </a:path>
              <a:tileRect l="-100000" b="-100000"/>
            </a:gra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Overflow="clip" wrap="square" lIns="18288" tIns="0" rIns="0" bIns="0" rtlCol="0" anchor="ctr" upright="1"/>
          <a:lstStyle/>
          <a:p>
            <a:pPr algn="ctr"/>
            <a:endParaRPr lang="en-US" dirty="0"/>
          </a:p>
        </p:txBody>
      </p:sp>
      <p:sp>
        <p:nvSpPr>
          <p:cNvPr id="2" name="Title 1"/>
          <p:cNvSpPr>
            <a:spLocks noGrp="1"/>
          </p:cNvSpPr>
          <p:nvPr>
            <p:ph type="title"/>
          </p:nvPr>
        </p:nvSpPr>
        <p:spPr>
          <a:xfrm>
            <a:off x="1190592" y="152150"/>
            <a:ext cx="7486286" cy="927668"/>
          </a:xfrm>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23874"/>
            <a:ext cx="8034613" cy="4702290"/>
          </a:xfrm>
        </p:spPr>
        <p:txBody>
          <a:bodyPr/>
          <a:lstStyle>
            <a:lvl1pPr>
              <a:buClr>
                <a:schemeClr val="accent6"/>
              </a:buClr>
              <a:buSzPct val="50000"/>
              <a:buFont typeface="Wingdings" charset="2"/>
              <a:buChar char="u"/>
              <a:defRPr>
                <a:solidFill>
                  <a:schemeClr val="tx1"/>
                </a:solidFill>
              </a:defRPr>
            </a:lvl1pPr>
            <a:lvl2pPr>
              <a:buClr>
                <a:schemeClr val="accent6"/>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AC3105-BF2B-6045-9A1B-B0DB8FAB269D}" type="datetime1">
              <a:rPr lang="en-US" smtClean="0"/>
              <a:pPr/>
              <a:t>2/29/2016</a:t>
            </a:fld>
            <a:endParaRPr lang="en-US"/>
          </a:p>
        </p:txBody>
      </p:sp>
      <p:sp>
        <p:nvSpPr>
          <p:cNvPr id="5" name="Footer Placeholder 4"/>
          <p:cNvSpPr>
            <a:spLocks noGrp="1"/>
          </p:cNvSpPr>
          <p:nvPr>
            <p:ph type="ftr" sz="quarter" idx="11"/>
          </p:nvPr>
        </p:nvSpPr>
        <p:spPr/>
        <p:txBody>
          <a:bodyPr/>
          <a:lstStyle/>
          <a:p>
            <a:r>
              <a:rPr lang="en-US" smtClean="0"/>
              <a:t>www.nationalpriorites.org</a:t>
            </a:r>
            <a:endParaRPr lang="en-US"/>
          </a:p>
        </p:txBody>
      </p:sp>
      <p:sp>
        <p:nvSpPr>
          <p:cNvPr id="6" name="Slide Number Placeholder 5"/>
          <p:cNvSpPr>
            <a:spLocks noGrp="1"/>
          </p:cNvSpPr>
          <p:nvPr>
            <p:ph type="sldNum" sz="quarter" idx="12"/>
          </p:nvPr>
        </p:nvSpPr>
        <p:spPr/>
        <p:txBody>
          <a:bodyPr/>
          <a:lstStyle/>
          <a:p>
            <a:fld id="{7F6642B8-8A9E-B04D-9299-83759C095C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8B4FD0-1C3B-F743-820B-13DA9ED4F9A0}" type="datetime1">
              <a:rPr lang="en-US" smtClean="0"/>
              <a:pPr/>
              <a:t>2/29/2016</a:t>
            </a:fld>
            <a:endParaRPr lang="en-US"/>
          </a:p>
        </p:txBody>
      </p:sp>
      <p:sp>
        <p:nvSpPr>
          <p:cNvPr id="5" name="Footer Placeholder 4"/>
          <p:cNvSpPr>
            <a:spLocks noGrp="1"/>
          </p:cNvSpPr>
          <p:nvPr>
            <p:ph type="ftr" sz="quarter" idx="11"/>
          </p:nvPr>
        </p:nvSpPr>
        <p:spPr/>
        <p:txBody>
          <a:bodyPr/>
          <a:lstStyle/>
          <a:p>
            <a:r>
              <a:rPr lang="en-US" smtClean="0"/>
              <a:t>www.nationalpriorites.org</a:t>
            </a:r>
            <a:endParaRPr lang="en-US"/>
          </a:p>
        </p:txBody>
      </p:sp>
      <p:sp>
        <p:nvSpPr>
          <p:cNvPr id="6" name="Slide Number Placeholder 5"/>
          <p:cNvSpPr>
            <a:spLocks noGrp="1"/>
          </p:cNvSpPr>
          <p:nvPr>
            <p:ph type="sldNum" sz="quarter" idx="12"/>
          </p:nvPr>
        </p:nvSpPr>
        <p:spPr/>
        <p:txBody>
          <a:bodyPr/>
          <a:lstStyle/>
          <a:p>
            <a:fld id="{7F6642B8-8A9E-B04D-9299-83759C095C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bwMode="auto">
          <a:xfrm>
            <a:off x="205267" y="1423873"/>
            <a:ext cx="8685357" cy="5297602"/>
          </a:xfrm>
          <a:prstGeom prst="rect">
            <a:avLst/>
          </a:prstGeom>
          <a:solidFill>
            <a:srgbClr val="090000">
              <a:alpha val="0"/>
            </a:srgbClr>
          </a:solidFill>
          <a:ln w="19050" cap="flat" cmpd="sng" algn="ctr">
            <a:gradFill flip="none" rotWithShape="1">
              <a:gsLst>
                <a:gs pos="58000">
                  <a:schemeClr val="accent3"/>
                </a:gs>
                <a:gs pos="100000">
                  <a:srgbClr val="FFFFFF"/>
                </a:gs>
              </a:gsLst>
              <a:path path="rect">
                <a:fillToRect t="100000" r="100000"/>
              </a:path>
              <a:tileRect l="-100000" b="-100000"/>
            </a:gra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Overflow="clip" wrap="square" lIns="18288" tIns="0" rIns="0" bIns="0" rtlCol="0" anchor="ctr" upright="1"/>
          <a:lstStyle/>
          <a:p>
            <a:pPr algn="ctr"/>
            <a:endParaRPr lang="en-US" dirty="0"/>
          </a:p>
        </p:txBody>
      </p:sp>
      <p:sp>
        <p:nvSpPr>
          <p:cNvPr id="2" name="Title 1"/>
          <p:cNvSpPr>
            <a:spLocks noGrp="1"/>
          </p:cNvSpPr>
          <p:nvPr>
            <p:ph type="title"/>
          </p:nvPr>
        </p:nvSpPr>
        <p:spPr>
          <a:xfrm>
            <a:off x="1193291" y="110163"/>
            <a:ext cx="7697333" cy="102060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3874"/>
            <a:ext cx="4038600" cy="47022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3874"/>
            <a:ext cx="4038600" cy="47022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0F8F9A-A3E7-3C46-BFDE-896780D3F6F3}" type="datetime1">
              <a:rPr lang="en-US" smtClean="0"/>
              <a:pPr/>
              <a:t>2/29/2016</a:t>
            </a:fld>
            <a:endParaRPr lang="en-US"/>
          </a:p>
        </p:txBody>
      </p:sp>
      <p:sp>
        <p:nvSpPr>
          <p:cNvPr id="6" name="Footer Placeholder 5"/>
          <p:cNvSpPr>
            <a:spLocks noGrp="1"/>
          </p:cNvSpPr>
          <p:nvPr>
            <p:ph type="ftr" sz="quarter" idx="11"/>
          </p:nvPr>
        </p:nvSpPr>
        <p:spPr/>
        <p:txBody>
          <a:bodyPr/>
          <a:lstStyle/>
          <a:p>
            <a:r>
              <a:rPr lang="en-US" smtClean="0"/>
              <a:t>www.nationalpriorites.org</a:t>
            </a:r>
            <a:endParaRPr lang="en-US"/>
          </a:p>
        </p:txBody>
      </p:sp>
      <p:sp>
        <p:nvSpPr>
          <p:cNvPr id="7" name="Slide Number Placeholder 6"/>
          <p:cNvSpPr>
            <a:spLocks noGrp="1"/>
          </p:cNvSpPr>
          <p:nvPr>
            <p:ph type="sldNum" sz="quarter" idx="12"/>
          </p:nvPr>
        </p:nvSpPr>
        <p:spPr/>
        <p:txBody>
          <a:bodyPr/>
          <a:lstStyle/>
          <a:p>
            <a:fld id="{7F6642B8-8A9E-B04D-9299-83759C095C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bwMode="auto">
          <a:xfrm>
            <a:off x="205267" y="1423873"/>
            <a:ext cx="8685357" cy="5297602"/>
          </a:xfrm>
          <a:prstGeom prst="rect">
            <a:avLst/>
          </a:prstGeom>
          <a:solidFill>
            <a:srgbClr val="090000">
              <a:alpha val="0"/>
            </a:srgbClr>
          </a:solidFill>
          <a:ln w="19050" cap="flat" cmpd="sng" algn="ctr">
            <a:gradFill flip="none" rotWithShape="1">
              <a:gsLst>
                <a:gs pos="58000">
                  <a:schemeClr val="accent3"/>
                </a:gs>
                <a:gs pos="100000">
                  <a:srgbClr val="FFFFFF"/>
                </a:gs>
              </a:gsLst>
              <a:path path="rect">
                <a:fillToRect t="100000" r="100000"/>
              </a:path>
              <a:tileRect l="-100000" b="-100000"/>
            </a:gra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Overflow="clip" wrap="square" lIns="18288" tIns="0" rIns="0" bIns="0" rtlCol="0" anchor="ctr" upright="1"/>
          <a:lstStyle/>
          <a:p>
            <a:pPr algn="ctr"/>
            <a:endParaRPr lang="en-US" dirty="0"/>
          </a:p>
        </p:txBody>
      </p:sp>
      <p:sp>
        <p:nvSpPr>
          <p:cNvPr id="4" name="Content Placeholder 3"/>
          <p:cNvSpPr>
            <a:spLocks noGrp="1"/>
          </p:cNvSpPr>
          <p:nvPr>
            <p:ph sz="half" idx="2"/>
          </p:nvPr>
        </p:nvSpPr>
        <p:spPr>
          <a:xfrm>
            <a:off x="457200" y="1423873"/>
            <a:ext cx="4040188" cy="4755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1423873"/>
            <a:ext cx="4041775" cy="4755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B42073-A032-7449-AA7E-0D6F9C145E85}" type="datetime1">
              <a:rPr lang="en-US" smtClean="0"/>
              <a:pPr/>
              <a:t>2/29/2016</a:t>
            </a:fld>
            <a:endParaRPr lang="en-US"/>
          </a:p>
        </p:txBody>
      </p:sp>
      <p:sp>
        <p:nvSpPr>
          <p:cNvPr id="8" name="Footer Placeholder 7"/>
          <p:cNvSpPr>
            <a:spLocks noGrp="1"/>
          </p:cNvSpPr>
          <p:nvPr>
            <p:ph type="ftr" sz="quarter" idx="11"/>
          </p:nvPr>
        </p:nvSpPr>
        <p:spPr/>
        <p:txBody>
          <a:bodyPr/>
          <a:lstStyle/>
          <a:p>
            <a:r>
              <a:rPr lang="en-US" smtClean="0"/>
              <a:t>www.nationalpriorites.org</a:t>
            </a:r>
            <a:endParaRPr lang="en-US"/>
          </a:p>
        </p:txBody>
      </p:sp>
      <p:sp>
        <p:nvSpPr>
          <p:cNvPr id="9" name="Slide Number Placeholder 8"/>
          <p:cNvSpPr>
            <a:spLocks noGrp="1"/>
          </p:cNvSpPr>
          <p:nvPr>
            <p:ph type="sldNum" sz="quarter" idx="12"/>
          </p:nvPr>
        </p:nvSpPr>
        <p:spPr/>
        <p:txBody>
          <a:bodyPr/>
          <a:lstStyle/>
          <a:p>
            <a:fld id="{7F6642B8-8A9E-B04D-9299-83759C095C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bwMode="auto">
          <a:xfrm>
            <a:off x="205267" y="1423873"/>
            <a:ext cx="8685357" cy="5297602"/>
          </a:xfrm>
          <a:prstGeom prst="rect">
            <a:avLst/>
          </a:prstGeom>
          <a:solidFill>
            <a:srgbClr val="090000">
              <a:alpha val="0"/>
            </a:srgbClr>
          </a:solidFill>
          <a:ln w="19050" cap="flat" cmpd="sng" algn="ctr">
            <a:gradFill flip="none" rotWithShape="1">
              <a:gsLst>
                <a:gs pos="58000">
                  <a:schemeClr val="accent3"/>
                </a:gs>
                <a:gs pos="100000">
                  <a:srgbClr val="FFFFFF"/>
                </a:gs>
              </a:gsLst>
              <a:path path="rect">
                <a:fillToRect t="100000" r="100000"/>
              </a:path>
              <a:tileRect l="-100000" b="-100000"/>
            </a:gra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Overflow="clip" wrap="square" lIns="18288" tIns="0" rIns="0" bIns="0" rtlCol="0" anchor="ctr" upright="1"/>
          <a:lstStyle/>
          <a:p>
            <a:pPr algn="ctr"/>
            <a:endParaRPr lang="en-US" dirty="0"/>
          </a:p>
        </p:txBody>
      </p:sp>
      <p:sp>
        <p:nvSpPr>
          <p:cNvPr id="3" name="Date Placeholder 2"/>
          <p:cNvSpPr>
            <a:spLocks noGrp="1"/>
          </p:cNvSpPr>
          <p:nvPr>
            <p:ph type="dt" sz="half" idx="10"/>
          </p:nvPr>
        </p:nvSpPr>
        <p:spPr/>
        <p:txBody>
          <a:bodyPr/>
          <a:lstStyle/>
          <a:p>
            <a:fld id="{B85E3966-E15C-CF49-8573-9B5FC0EC1788}" type="datetime1">
              <a:rPr lang="en-US" smtClean="0"/>
              <a:pPr/>
              <a:t>2/29/2016</a:t>
            </a:fld>
            <a:endParaRPr lang="en-US"/>
          </a:p>
        </p:txBody>
      </p:sp>
      <p:sp>
        <p:nvSpPr>
          <p:cNvPr id="4" name="Footer Placeholder 3"/>
          <p:cNvSpPr>
            <a:spLocks noGrp="1"/>
          </p:cNvSpPr>
          <p:nvPr>
            <p:ph type="ftr" sz="quarter" idx="11"/>
          </p:nvPr>
        </p:nvSpPr>
        <p:spPr/>
        <p:txBody>
          <a:bodyPr/>
          <a:lstStyle/>
          <a:p>
            <a:r>
              <a:rPr lang="en-US" smtClean="0"/>
              <a:t>www.nationalpriorites.org</a:t>
            </a:r>
            <a:endParaRPr lang="en-US"/>
          </a:p>
        </p:txBody>
      </p:sp>
      <p:sp>
        <p:nvSpPr>
          <p:cNvPr id="5" name="Slide Number Placeholder 4"/>
          <p:cNvSpPr>
            <a:spLocks noGrp="1"/>
          </p:cNvSpPr>
          <p:nvPr>
            <p:ph type="sldNum" sz="quarter" idx="12"/>
          </p:nvPr>
        </p:nvSpPr>
        <p:spPr/>
        <p:txBody>
          <a:bodyPr/>
          <a:lstStyle/>
          <a:p>
            <a:fld id="{7F6642B8-8A9E-B04D-9299-83759C095C51}" type="slidenum">
              <a:rPr lang="en-US" smtClean="0"/>
              <a:pPr/>
              <a:t>‹#›</a:t>
            </a:fld>
            <a:endParaRPr lang="en-US"/>
          </a:p>
        </p:txBody>
      </p:sp>
      <p:sp>
        <p:nvSpPr>
          <p:cNvPr id="8" name="Title 1"/>
          <p:cNvSpPr>
            <a:spLocks noGrp="1"/>
          </p:cNvSpPr>
          <p:nvPr>
            <p:ph type="title"/>
          </p:nvPr>
        </p:nvSpPr>
        <p:spPr>
          <a:xfrm>
            <a:off x="1193291" y="99214"/>
            <a:ext cx="7697333" cy="1020608"/>
          </a:xfr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A6645-EF85-D342-95BB-6476CFB88814}" type="datetime1">
              <a:rPr lang="en-US" smtClean="0"/>
              <a:pPr/>
              <a:t>2/29/2016</a:t>
            </a:fld>
            <a:endParaRPr lang="en-US"/>
          </a:p>
        </p:txBody>
      </p:sp>
      <p:sp>
        <p:nvSpPr>
          <p:cNvPr id="3" name="Footer Placeholder 2"/>
          <p:cNvSpPr>
            <a:spLocks noGrp="1"/>
          </p:cNvSpPr>
          <p:nvPr>
            <p:ph type="ftr" sz="quarter" idx="11"/>
          </p:nvPr>
        </p:nvSpPr>
        <p:spPr/>
        <p:txBody>
          <a:bodyPr/>
          <a:lstStyle/>
          <a:p>
            <a:r>
              <a:rPr lang="en-US" smtClean="0"/>
              <a:t>www.nationalpriorites.org</a:t>
            </a:r>
            <a:endParaRPr lang="en-US"/>
          </a:p>
        </p:txBody>
      </p:sp>
      <p:sp>
        <p:nvSpPr>
          <p:cNvPr id="4" name="Slide Number Placeholder 3"/>
          <p:cNvSpPr>
            <a:spLocks noGrp="1"/>
          </p:cNvSpPr>
          <p:nvPr>
            <p:ph type="sldNum" sz="quarter" idx="12"/>
          </p:nvPr>
        </p:nvSpPr>
        <p:spPr/>
        <p:txBody>
          <a:bodyPr/>
          <a:lstStyle/>
          <a:p>
            <a:fld id="{7F6642B8-8A9E-B04D-9299-83759C095C51}" type="slidenum">
              <a:rPr lang="en-US" smtClean="0"/>
              <a:pPr/>
              <a:t>‹#›</a:t>
            </a:fld>
            <a:endParaRPr lang="en-US"/>
          </a:p>
        </p:txBody>
      </p:sp>
      <p:sp>
        <p:nvSpPr>
          <p:cNvPr id="5" name="Title 1"/>
          <p:cNvSpPr>
            <a:spLocks noGrp="1"/>
          </p:cNvSpPr>
          <p:nvPr>
            <p:ph type="title"/>
          </p:nvPr>
        </p:nvSpPr>
        <p:spPr>
          <a:xfrm>
            <a:off x="1193291" y="99214"/>
            <a:ext cx="7697333" cy="1020608"/>
          </a:xfrm>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5B292-8CAE-7648-A635-8A9CD896FBC2}" type="datetime1">
              <a:rPr lang="en-US" smtClean="0"/>
              <a:pPr/>
              <a:t>2/29/2016</a:t>
            </a:fld>
            <a:endParaRPr lang="en-US"/>
          </a:p>
        </p:txBody>
      </p:sp>
      <p:sp>
        <p:nvSpPr>
          <p:cNvPr id="6" name="Footer Placeholder 5"/>
          <p:cNvSpPr>
            <a:spLocks noGrp="1"/>
          </p:cNvSpPr>
          <p:nvPr>
            <p:ph type="ftr" sz="quarter" idx="11"/>
          </p:nvPr>
        </p:nvSpPr>
        <p:spPr/>
        <p:txBody>
          <a:bodyPr/>
          <a:lstStyle/>
          <a:p>
            <a:r>
              <a:rPr lang="en-US" smtClean="0"/>
              <a:t>www.nationalpriorites.org</a:t>
            </a:r>
            <a:endParaRPr lang="en-US"/>
          </a:p>
        </p:txBody>
      </p:sp>
      <p:sp>
        <p:nvSpPr>
          <p:cNvPr id="7" name="Slide Number Placeholder 6"/>
          <p:cNvSpPr>
            <a:spLocks noGrp="1"/>
          </p:cNvSpPr>
          <p:nvPr>
            <p:ph type="sldNum" sz="quarter" idx="12"/>
          </p:nvPr>
        </p:nvSpPr>
        <p:spPr/>
        <p:txBody>
          <a:bodyPr/>
          <a:lstStyle/>
          <a:p>
            <a:fld id="{7F6642B8-8A9E-B04D-9299-83759C095C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1C9C9-DE9C-1943-A61B-EE9F3FF926DE}" type="datetime1">
              <a:rPr lang="en-US" smtClean="0"/>
              <a:pPr/>
              <a:t>2/29/2016</a:t>
            </a:fld>
            <a:endParaRPr lang="en-US"/>
          </a:p>
        </p:txBody>
      </p:sp>
      <p:sp>
        <p:nvSpPr>
          <p:cNvPr id="6" name="Footer Placeholder 5"/>
          <p:cNvSpPr>
            <a:spLocks noGrp="1"/>
          </p:cNvSpPr>
          <p:nvPr>
            <p:ph type="ftr" sz="quarter" idx="11"/>
          </p:nvPr>
        </p:nvSpPr>
        <p:spPr/>
        <p:txBody>
          <a:bodyPr/>
          <a:lstStyle/>
          <a:p>
            <a:r>
              <a:rPr lang="en-US" smtClean="0"/>
              <a:t>www.nationalpriorites.org</a:t>
            </a:r>
            <a:endParaRPr lang="en-US"/>
          </a:p>
        </p:txBody>
      </p:sp>
      <p:sp>
        <p:nvSpPr>
          <p:cNvPr id="7" name="Slide Number Placeholder 6"/>
          <p:cNvSpPr>
            <a:spLocks noGrp="1"/>
          </p:cNvSpPr>
          <p:nvPr>
            <p:ph type="sldNum" sz="quarter" idx="12"/>
          </p:nvPr>
        </p:nvSpPr>
        <p:spPr/>
        <p:txBody>
          <a:bodyPr/>
          <a:lstStyle/>
          <a:p>
            <a:fld id="{7F6642B8-8A9E-B04D-9299-83759C095C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npp-banner.png"/>
          <p:cNvPicPr>
            <a:picLocks noChangeAspect="1"/>
          </p:cNvPicPr>
          <p:nvPr/>
        </p:nvPicPr>
        <p:blipFill>
          <a:blip r:embed="rId15"/>
          <a:stretch>
            <a:fillRect/>
          </a:stretch>
        </p:blipFill>
        <p:spPr>
          <a:xfrm>
            <a:off x="1168221" y="5999"/>
            <a:ext cx="7965857" cy="1207414"/>
          </a:xfrm>
          <a:prstGeom prst="rect">
            <a:avLst/>
          </a:prstGeom>
        </p:spPr>
      </p:pic>
      <p:sp>
        <p:nvSpPr>
          <p:cNvPr id="2" name="Title Placeholder 1"/>
          <p:cNvSpPr>
            <a:spLocks noGrp="1"/>
          </p:cNvSpPr>
          <p:nvPr>
            <p:ph type="title"/>
          </p:nvPr>
        </p:nvSpPr>
        <p:spPr>
          <a:xfrm>
            <a:off x="1207908" y="246551"/>
            <a:ext cx="7508657" cy="726311"/>
          </a:xfrm>
          <a:prstGeom prst="rect">
            <a:avLst/>
          </a:prstGeom>
        </p:spPr>
        <p:txBody>
          <a:bodyPr vert="horz" lIns="91440" tIns="45720" rIns="91440" bIns="45720" rtlCol="0" anchor="ctr">
            <a:normAutofit/>
          </a:bodyPr>
          <a:lstStyle/>
          <a:p>
            <a:r>
              <a:rPr lang="en-US" dirty="0" smtClean="0">
                <a:solidFill>
                  <a:schemeClr val="accent1"/>
                </a:solidFill>
              </a:rPr>
              <a:t>Slide Title Style</a:t>
            </a:r>
            <a:endParaRPr lang="en-US" dirty="0"/>
          </a:p>
        </p:txBody>
      </p:sp>
      <p:sp>
        <p:nvSpPr>
          <p:cNvPr id="3" name="Text Placeholder 2"/>
          <p:cNvSpPr>
            <a:spLocks noGrp="1"/>
          </p:cNvSpPr>
          <p:nvPr>
            <p:ph type="body" idx="1"/>
          </p:nvPr>
        </p:nvSpPr>
        <p:spPr>
          <a:xfrm>
            <a:off x="457200" y="2350414"/>
            <a:ext cx="8034613" cy="37757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7C499-649C-E544-B567-B1D463F62633}" type="datetime1">
              <a:rPr lang="en-US" smtClean="0"/>
              <a:pPr/>
              <a:t>2/29/2016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www.nationalpriorites.org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642B8-8A9E-B04D-9299-83759C095C51}" type="slidenum">
              <a:rPr lang="en-US" smtClean="0"/>
              <a:pPr/>
              <a:t>‹#›</a:t>
            </a:fld>
            <a:endParaRPr lang="en-US"/>
          </a:p>
        </p:txBody>
      </p:sp>
      <p:pic>
        <p:nvPicPr>
          <p:cNvPr id="9" name="Picture 8" descr="npp-logo-green.png"/>
          <p:cNvPicPr>
            <a:picLocks noChangeAspect="1"/>
          </p:cNvPicPr>
          <p:nvPr/>
        </p:nvPicPr>
        <p:blipFill>
          <a:blip r:embed="rId16"/>
          <a:stretch>
            <a:fillRect/>
          </a:stretch>
        </p:blipFill>
        <p:spPr>
          <a:xfrm>
            <a:off x="0" y="0"/>
            <a:ext cx="1178143" cy="120741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ctr" defTabSz="457200" rtl="0" eaLnBrk="1" latinLnBrk="0" hangingPunct="1">
        <a:spcBef>
          <a:spcPct val="0"/>
        </a:spcBef>
        <a:buNone/>
        <a:defRPr sz="4400" kern="1200"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Clr>
          <a:schemeClr val="accent6"/>
        </a:buClr>
        <a:buSzPct val="50000"/>
        <a:buFont typeface="Wingdings" charset="2"/>
        <a:buChar char="u"/>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6"/>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6"/>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6"/>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673" y="126413"/>
            <a:ext cx="7772400" cy="1754708"/>
          </a:xfrm>
        </p:spPr>
        <p:txBody>
          <a:bodyPr>
            <a:noAutofit/>
          </a:bodyPr>
          <a:lstStyle/>
          <a:p>
            <a:r>
              <a:rPr lang="en-US" sz="4600" b="1" dirty="0" smtClean="0"/>
              <a:t>Making Sense of the Federal Budget</a:t>
            </a:r>
            <a:r>
              <a:rPr lang="en-US" sz="4600" b="1" dirty="0" smtClean="0"/>
              <a:t/>
            </a:r>
            <a:br>
              <a:rPr lang="en-US" sz="4600" b="1" dirty="0" smtClean="0"/>
            </a:br>
            <a:r>
              <a:rPr lang="en-US" sz="2400" b="1" dirty="0" smtClean="0"/>
              <a:t>Eugene, Oregon, March 12, 2016</a:t>
            </a:r>
            <a:endParaRPr lang="en-US" sz="4600" b="1" dirty="0"/>
          </a:p>
        </p:txBody>
      </p:sp>
      <p:sp>
        <p:nvSpPr>
          <p:cNvPr id="3" name="Subtitle 2"/>
          <p:cNvSpPr>
            <a:spLocks noGrp="1"/>
          </p:cNvSpPr>
          <p:nvPr>
            <p:ph type="subTitle" idx="1"/>
          </p:nvPr>
        </p:nvSpPr>
        <p:spPr>
          <a:xfrm>
            <a:off x="983673" y="5821250"/>
            <a:ext cx="7218218" cy="631065"/>
          </a:xfrm>
        </p:spPr>
        <p:txBody>
          <a:bodyPr>
            <a:normAutofit/>
          </a:bodyPr>
          <a:lstStyle/>
          <a:p>
            <a:r>
              <a:rPr lang="en-US" sz="1400" b="1" dirty="0" smtClean="0">
                <a:solidFill>
                  <a:schemeClr val="accent1">
                    <a:lumMod val="60000"/>
                    <a:lumOff val="40000"/>
                  </a:schemeClr>
                </a:solidFill>
              </a:rPr>
              <a:t>Peace Action Education Fund              National Priorities Project</a:t>
            </a:r>
          </a:p>
          <a:p>
            <a:r>
              <a:rPr lang="en-US" sz="1400" b="1" i="1" dirty="0" smtClean="0">
                <a:solidFill>
                  <a:schemeClr val="accent1">
                    <a:lumMod val="60000"/>
                    <a:lumOff val="40000"/>
                  </a:schemeClr>
                </a:solidFill>
              </a:rPr>
              <a:t>Supported by the </a:t>
            </a:r>
            <a:r>
              <a:rPr lang="en-US" sz="1400" b="1" i="1" dirty="0" err="1" smtClean="0">
                <a:solidFill>
                  <a:schemeClr val="accent1">
                    <a:lumMod val="60000"/>
                    <a:lumOff val="40000"/>
                  </a:schemeClr>
                </a:solidFill>
              </a:rPr>
              <a:t>Colombe</a:t>
            </a:r>
            <a:r>
              <a:rPr lang="en-US" sz="1400" b="1" i="1" smtClean="0">
                <a:solidFill>
                  <a:schemeClr val="accent1">
                    <a:lumMod val="60000"/>
                    <a:lumOff val="40000"/>
                  </a:schemeClr>
                </a:solidFill>
              </a:rPr>
              <a:t> Foundation</a:t>
            </a:r>
            <a:endParaRPr lang="en-US" sz="1400" b="1" i="1" dirty="0">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smtClean="0"/>
              <a:t>www.nationalpriorites.org</a:t>
            </a:r>
            <a:endParaRPr lang="en-US"/>
          </a:p>
        </p:txBody>
      </p:sp>
      <p:pic>
        <p:nvPicPr>
          <p:cNvPr id="6" name="Picture 5" descr="CoverCroppe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27203" y="1965230"/>
            <a:ext cx="5827464" cy="3727230"/>
          </a:xfrm>
          <a:prstGeom prst="rect">
            <a:avLst/>
          </a:prstGeom>
        </p:spPr>
      </p:pic>
      <p:sp>
        <p:nvSpPr>
          <p:cNvPr id="7" name="5-Point Star 6"/>
          <p:cNvSpPr/>
          <p:nvPr/>
        </p:nvSpPr>
        <p:spPr bwMode="auto">
          <a:xfrm>
            <a:off x="4640935" y="5844259"/>
            <a:ext cx="218941" cy="218941"/>
          </a:xfrm>
          <a:prstGeom prst="star5">
            <a:avLst/>
          </a:prstGeom>
          <a:solidFill>
            <a:schemeClr val="accent6"/>
          </a:solidFill>
          <a:ln w="9525" cap="flat" cmpd="sng" algn="ctr">
            <a:solidFill>
              <a:srgbClr val="FF0000"/>
            </a:solidFill>
            <a:prstDash val="solid"/>
            <a:round/>
            <a:headEnd type="none" w="med" len="med"/>
            <a:tailEnd type="none" w="med" len="med"/>
          </a:ln>
          <a:effectLst/>
          <a:extLst/>
        </p:spPr>
        <p:txBody>
          <a:bodyPr vertOverflow="clip" wrap="square" lIns="18288" tIns="0" rIns="0" bIns="0" rtlCol="0" anchor="ctr" upright="1"/>
          <a:lstStyle/>
          <a:p>
            <a:pPr algn="ctr"/>
            <a:endParaRPr lang="en-US">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www.nationalpriorites.org</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94115" y="0"/>
            <a:ext cx="6647373" cy="6858000"/>
          </a:xfrm>
          <a:prstGeom prst="rect">
            <a:avLst/>
          </a:prstGeom>
        </p:spPr>
      </p:pic>
    </p:spTree>
    <p:extLst>
      <p:ext uri="{BB962C8B-B14F-4D97-AF65-F5344CB8AC3E}">
        <p14:creationId xmlns:p14="http://schemas.microsoft.com/office/powerpoint/2010/main" xmlns="" val="1706542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www.nationalpriorites.org</a:t>
            </a:r>
            <a:endParaRPr lang="en-US"/>
          </a:p>
        </p:txBody>
      </p:sp>
      <p:sp>
        <p:nvSpPr>
          <p:cNvPr id="6" name="Title 5"/>
          <p:cNvSpPr>
            <a:spLocks noGrp="1"/>
          </p:cNvSpPr>
          <p:nvPr>
            <p:ph type="title"/>
          </p:nvPr>
        </p:nvSpPr>
        <p:spPr>
          <a:xfrm>
            <a:off x="1193291" y="99213"/>
            <a:ext cx="7697333" cy="5897826"/>
          </a:xfrm>
        </p:spPr>
        <p:txBody>
          <a:bodyPr>
            <a:normAutofit/>
          </a:bodyPr>
          <a:lstStyle/>
          <a:p>
            <a:r>
              <a:rPr lang="en-US" b="1" dirty="0" smtClean="0"/>
              <a:t>How does federal spending get to us?</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p:cNvSpPr>
          <p:nvPr/>
        </p:nvSpPr>
        <p:spPr bwMode="auto">
          <a:xfrm>
            <a:off x="821981" y="6277928"/>
            <a:ext cx="1675541"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38093" tIns="38093" rIns="38093" bIns="38093"/>
          <a:lstStyle/>
          <a:p>
            <a:pPr algn="ctr"/>
            <a:r>
              <a:rPr lang="en-US" sz="2000" b="1" dirty="0">
                <a:solidFill>
                  <a:schemeClr val="accent1"/>
                </a:solidFill>
                <a:latin typeface="Lucida Grande" charset="0"/>
                <a:ea typeface="Lucida Grande" charset="0"/>
                <a:cs typeface="Lucida Grande" charset="0"/>
                <a:sym typeface="Lucida Grande" charset="0"/>
              </a:rPr>
              <a:t>You and me</a:t>
            </a:r>
          </a:p>
        </p:txBody>
      </p:sp>
      <p:sp>
        <p:nvSpPr>
          <p:cNvPr id="2051" name="Rectangle 3"/>
          <p:cNvSpPr>
            <a:spLocks/>
          </p:cNvSpPr>
          <p:nvPr/>
        </p:nvSpPr>
        <p:spPr bwMode="auto">
          <a:xfrm>
            <a:off x="6931026" y="6286409"/>
            <a:ext cx="19685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38093" tIns="38093" rIns="38093" bIns="38093"/>
          <a:lstStyle/>
          <a:p>
            <a:pPr algn="ctr"/>
            <a:r>
              <a:rPr lang="en-US" sz="2000" b="1" dirty="0">
                <a:solidFill>
                  <a:schemeClr val="accent1"/>
                </a:solidFill>
                <a:latin typeface="Lucida Grande" charset="0"/>
                <a:ea typeface="Lucida Grande" charset="0"/>
                <a:cs typeface="Lucida Grande" charset="0"/>
                <a:sym typeface="Lucida Grande" charset="0"/>
              </a:rPr>
              <a:t>Businesses</a:t>
            </a:r>
            <a:r>
              <a:rPr lang="en-US" dirty="0">
                <a:solidFill>
                  <a:schemeClr val="accent6"/>
                </a:solidFill>
                <a:latin typeface="Lucida Grande" charset="0"/>
                <a:ea typeface="Lucida Grande" charset="0"/>
                <a:cs typeface="Lucida Grande" charset="0"/>
                <a:sym typeface="Lucida Grande" charset="0"/>
              </a:rPr>
              <a:t> </a:t>
            </a:r>
          </a:p>
        </p:txBody>
      </p:sp>
      <p:sp>
        <p:nvSpPr>
          <p:cNvPr id="2052" name="Freeform 4"/>
          <p:cNvSpPr>
            <a:spLocks/>
          </p:cNvSpPr>
          <p:nvPr/>
        </p:nvSpPr>
        <p:spPr bwMode="auto">
          <a:xfrm rot="5400000">
            <a:off x="2864646" y="2242346"/>
            <a:ext cx="1470025" cy="1223963"/>
          </a:xfrm>
          <a:custGeom>
            <a:avLst/>
            <a:gdLst>
              <a:gd name="T0" fmla="*/ 0 w 21600"/>
              <a:gd name="T1" fmla="*/ 0 h 21600"/>
              <a:gd name="T2" fmla="*/ 10800 w 21600"/>
              <a:gd name="T3" fmla="*/ 10800 h 21600"/>
              <a:gd name="T4" fmla="*/ 21600 w 21600"/>
              <a:gd name="T5" fmla="*/ 21600 h 21600"/>
            </a:gdLst>
            <a:ahLst/>
            <a:cxnLst>
              <a:cxn ang="0">
                <a:pos x="T0" y="T1"/>
              </a:cxn>
              <a:cxn ang="0">
                <a:pos x="T2" y="T3"/>
              </a:cxn>
              <a:cxn ang="0">
                <a:pos x="T4" y="T5"/>
              </a:cxn>
            </a:cxnLst>
            <a:rect l="0" t="0" r="r" b="b"/>
            <a:pathLst>
              <a:path w="21600" h="21600">
                <a:moveTo>
                  <a:pt x="0" y="0"/>
                </a:moveTo>
                <a:cubicBezTo>
                  <a:pt x="5400" y="0"/>
                  <a:pt x="10800" y="5400"/>
                  <a:pt x="10800" y="10800"/>
                </a:cubicBezTo>
                <a:cubicBezTo>
                  <a:pt x="10800" y="16200"/>
                  <a:pt x="16200" y="21600"/>
                  <a:pt x="21600" y="21600"/>
                </a:cubicBezTo>
              </a:path>
            </a:pathLst>
          </a:custGeom>
          <a:noFill/>
          <a:ln w="38100" cap="flat">
            <a:solidFill>
              <a:srgbClr val="4BACC6"/>
            </a:solidFill>
            <a:prstDash val="solid"/>
            <a:round/>
            <a:headEnd type="none" w="med" len="med"/>
            <a:tailEnd type="arrow" w="sm" len="sm"/>
          </a:ln>
          <a:effectLst>
            <a:outerShdw blurRad="38100" dist="25399" dir="5400000" algn="ctr" rotWithShape="0">
              <a:schemeClr val="bg2">
                <a:alpha val="34999"/>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2053" name="Freeform 5"/>
          <p:cNvSpPr>
            <a:spLocks/>
          </p:cNvSpPr>
          <p:nvPr/>
        </p:nvSpPr>
        <p:spPr bwMode="auto">
          <a:xfrm flipH="1">
            <a:off x="990602" y="2122490"/>
            <a:ext cx="3222625" cy="2905125"/>
          </a:xfrm>
          <a:custGeom>
            <a:avLst/>
            <a:gdLst>
              <a:gd name="T0" fmla="*/ 0 w 21600"/>
              <a:gd name="T1" fmla="*/ 0 h 21600"/>
              <a:gd name="T2" fmla="*/ 21463 w 21600"/>
              <a:gd name="T3" fmla="*/ 10800 h 21600"/>
              <a:gd name="T4" fmla="*/ 21600 w 21600"/>
              <a:gd name="T5" fmla="*/ 21600 h 21600"/>
            </a:gdLst>
            <a:ahLst/>
            <a:cxnLst>
              <a:cxn ang="0">
                <a:pos x="T0" y="T1"/>
              </a:cxn>
              <a:cxn ang="0">
                <a:pos x="T2" y="T3"/>
              </a:cxn>
              <a:cxn ang="0">
                <a:pos x="T4" y="T5"/>
              </a:cxn>
            </a:cxnLst>
            <a:rect l="0" t="0" r="r" b="b"/>
            <a:pathLst>
              <a:path w="21600" h="21600">
                <a:moveTo>
                  <a:pt x="0" y="0"/>
                </a:moveTo>
                <a:cubicBezTo>
                  <a:pt x="10731" y="0"/>
                  <a:pt x="21463" y="5400"/>
                  <a:pt x="21463" y="10800"/>
                </a:cubicBezTo>
                <a:cubicBezTo>
                  <a:pt x="21463" y="16200"/>
                  <a:pt x="21531" y="21600"/>
                  <a:pt x="21600" y="21600"/>
                </a:cubicBezTo>
              </a:path>
            </a:pathLst>
          </a:custGeom>
          <a:noFill/>
          <a:ln w="38100" cap="flat">
            <a:solidFill>
              <a:srgbClr val="4BACC6"/>
            </a:solidFill>
            <a:prstDash val="solid"/>
            <a:round/>
            <a:headEnd type="none" w="med" len="med"/>
            <a:tailEnd type="arrow" w="sm" len="sm"/>
          </a:ln>
          <a:effectLst>
            <a:outerShdw blurRad="38100" dist="25399" dir="5400000" algn="ctr" rotWithShape="0">
              <a:schemeClr val="bg2">
                <a:alpha val="34999"/>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2055" name="Freeform 7"/>
          <p:cNvSpPr>
            <a:spLocks/>
          </p:cNvSpPr>
          <p:nvPr/>
        </p:nvSpPr>
        <p:spPr bwMode="auto">
          <a:xfrm>
            <a:off x="4686300" y="2122489"/>
            <a:ext cx="3225800" cy="3175000"/>
          </a:xfrm>
          <a:custGeom>
            <a:avLst/>
            <a:gdLst>
              <a:gd name="T0" fmla="*/ 0 w 21600"/>
              <a:gd name="T1" fmla="*/ 0 h 21600"/>
              <a:gd name="T2" fmla="*/ 21600 w 21600"/>
              <a:gd name="T3" fmla="*/ 10800 h 21600"/>
              <a:gd name="T4" fmla="*/ 21508 w 21600"/>
              <a:gd name="T5" fmla="*/ 21600 h 21600"/>
            </a:gdLst>
            <a:ahLst/>
            <a:cxnLst>
              <a:cxn ang="0">
                <a:pos x="T0" y="T1"/>
              </a:cxn>
              <a:cxn ang="0">
                <a:pos x="T2" y="T3"/>
              </a:cxn>
              <a:cxn ang="0">
                <a:pos x="T4" y="T5"/>
              </a:cxn>
            </a:cxnLst>
            <a:rect l="0" t="0" r="r" b="b"/>
            <a:pathLst>
              <a:path w="21600" h="21600">
                <a:moveTo>
                  <a:pt x="0" y="0"/>
                </a:moveTo>
                <a:cubicBezTo>
                  <a:pt x="10800" y="0"/>
                  <a:pt x="21600" y="5400"/>
                  <a:pt x="21600" y="10800"/>
                </a:cubicBezTo>
                <a:cubicBezTo>
                  <a:pt x="21600" y="16200"/>
                  <a:pt x="21554" y="21600"/>
                  <a:pt x="21508" y="21600"/>
                </a:cubicBezTo>
              </a:path>
            </a:pathLst>
          </a:custGeom>
          <a:noFill/>
          <a:ln w="38100" cap="flat">
            <a:solidFill>
              <a:srgbClr val="4BACC6"/>
            </a:solidFill>
            <a:prstDash val="solid"/>
            <a:round/>
            <a:headEnd type="none" w="med" len="med"/>
            <a:tailEnd type="arrow" w="sm" len="sm"/>
          </a:ln>
          <a:effectLst>
            <a:outerShdw blurRad="38100" dist="25399" dir="5400000" algn="ctr" rotWithShape="0">
              <a:schemeClr val="bg2">
                <a:alpha val="34999"/>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pic>
        <p:nvPicPr>
          <p:cNvPr id="2060"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96" y="4868238"/>
            <a:ext cx="291465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cap="flat">
                <a:solidFill>
                  <a:schemeClr val="tx1"/>
                </a:solidFill>
                <a:round/>
                <a:headEnd/>
                <a:tailEnd/>
              </a14:hiddenLine>
            </a:ext>
          </a:extLst>
        </p:spPr>
      </p:pic>
      <p:pic>
        <p:nvPicPr>
          <p:cNvPr id="2061" name="Picture 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05550" y="4646046"/>
            <a:ext cx="2863850"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cap="flat">
                <a:solidFill>
                  <a:schemeClr val="tx1"/>
                </a:solidFill>
                <a:round/>
                <a:headEnd/>
                <a:tailEnd/>
              </a14:hiddenLine>
            </a:ext>
          </a:extLst>
        </p:spPr>
      </p:pic>
      <p:sp>
        <p:nvSpPr>
          <p:cNvPr id="2054" name="Freeform 6"/>
          <p:cNvSpPr>
            <a:spLocks/>
          </p:cNvSpPr>
          <p:nvPr/>
        </p:nvSpPr>
        <p:spPr bwMode="auto">
          <a:xfrm rot="16200000" flipH="1">
            <a:off x="4677569" y="2124869"/>
            <a:ext cx="1306512" cy="1295400"/>
          </a:xfrm>
          <a:custGeom>
            <a:avLst/>
            <a:gdLst>
              <a:gd name="T0" fmla="*/ 0 w 21600"/>
              <a:gd name="T1" fmla="*/ 0 h 21600"/>
              <a:gd name="T2" fmla="*/ 10800 w 21600"/>
              <a:gd name="T3" fmla="*/ 10800 h 21600"/>
              <a:gd name="T4" fmla="*/ 21600 w 21600"/>
              <a:gd name="T5" fmla="*/ 21600 h 21600"/>
            </a:gdLst>
            <a:ahLst/>
            <a:cxnLst>
              <a:cxn ang="0">
                <a:pos x="T0" y="T1"/>
              </a:cxn>
              <a:cxn ang="0">
                <a:pos x="T2" y="T3"/>
              </a:cxn>
              <a:cxn ang="0">
                <a:pos x="T4" y="T5"/>
              </a:cxn>
            </a:cxnLst>
            <a:rect l="0" t="0" r="r" b="b"/>
            <a:pathLst>
              <a:path w="21600" h="21600">
                <a:moveTo>
                  <a:pt x="0" y="0"/>
                </a:moveTo>
                <a:cubicBezTo>
                  <a:pt x="5400" y="0"/>
                  <a:pt x="10800" y="5400"/>
                  <a:pt x="10800" y="10800"/>
                </a:cubicBezTo>
                <a:cubicBezTo>
                  <a:pt x="10800" y="16200"/>
                  <a:pt x="16200" y="21600"/>
                  <a:pt x="21600" y="21600"/>
                </a:cubicBezTo>
              </a:path>
            </a:pathLst>
          </a:custGeom>
          <a:noFill/>
          <a:ln w="38100" cap="flat">
            <a:solidFill>
              <a:srgbClr val="4BACC6"/>
            </a:solidFill>
            <a:prstDash val="solid"/>
            <a:round/>
            <a:headEnd type="none" w="med" len="med"/>
            <a:tailEnd type="arrow" w="sm" len="sm"/>
          </a:ln>
          <a:effectLst>
            <a:outerShdw blurRad="38100" dist="25399" dir="5400000" algn="ctr" rotWithShape="0">
              <a:schemeClr val="bg2">
                <a:alpha val="34999"/>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2056" name="Rectangle 8"/>
          <p:cNvSpPr>
            <a:spLocks/>
          </p:cNvSpPr>
          <p:nvPr/>
        </p:nvSpPr>
        <p:spPr bwMode="auto">
          <a:xfrm>
            <a:off x="3275013" y="1936750"/>
            <a:ext cx="2451100" cy="368300"/>
          </a:xfrm>
          <a:prstGeom prst="rect">
            <a:avLst/>
          </a:prstGeom>
          <a:solidFill>
            <a:schemeClr val="bg1"/>
          </a:solidFill>
          <a:ln>
            <a:noFill/>
          </a:ln>
        </p:spPr>
        <p:txBody>
          <a:bodyPr lIns="38093" tIns="38093" rIns="38093" bIns="38093"/>
          <a:lstStyle/>
          <a:p>
            <a:pPr algn="ctr"/>
            <a:r>
              <a:rPr lang="en-US" sz="2000" b="1" dirty="0">
                <a:latin typeface="Lucida Grande" charset="0"/>
                <a:ea typeface="Lucida Grande" charset="0"/>
                <a:cs typeface="Lucida Grande" charset="0"/>
                <a:sym typeface="Lucida Grande" charset="0"/>
              </a:rPr>
              <a:t> Federal Budget</a:t>
            </a:r>
          </a:p>
        </p:txBody>
      </p:sp>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31329" y="2899851"/>
            <a:ext cx="1973664" cy="1587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cap="flat">
                <a:solidFill>
                  <a:schemeClr val="tx1"/>
                </a:solidFill>
                <a:round/>
                <a:headEnd/>
                <a:tailEnd/>
              </a14:hiddenLine>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098582" y="2899851"/>
            <a:ext cx="1681162" cy="154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cap="flat">
                <a:solidFill>
                  <a:schemeClr val="tx1"/>
                </a:solidFill>
                <a:round/>
                <a:headEnd/>
                <a:tailEnd/>
              </a14:hiddenLine>
            </a:ext>
          </a:extLst>
        </p:spPr>
      </p:pic>
      <p:sp>
        <p:nvSpPr>
          <p:cNvPr id="2049" name="Rectangle 1"/>
          <p:cNvSpPr>
            <a:spLocks/>
          </p:cNvSpPr>
          <p:nvPr/>
        </p:nvSpPr>
        <p:spPr bwMode="auto">
          <a:xfrm>
            <a:off x="2251183" y="4275640"/>
            <a:ext cx="1659094" cy="384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wrap="none" lIns="38093" tIns="38093" rIns="38093" bIns="38093">
            <a:spAutoFit/>
          </a:bodyPr>
          <a:lstStyle/>
          <a:p>
            <a:pPr algn="ctr"/>
            <a:r>
              <a:rPr lang="en-US" sz="2000" b="1" dirty="0" smtClean="0">
                <a:solidFill>
                  <a:schemeClr val="accent1"/>
                </a:solidFill>
                <a:latin typeface="Lucida Grande" charset="0"/>
                <a:ea typeface="Lucida Grande" charset="0"/>
                <a:cs typeface="Lucida Grande" charset="0"/>
                <a:sym typeface="Lucida Grande" charset="0"/>
              </a:rPr>
              <a:t>State </a:t>
            </a:r>
            <a:r>
              <a:rPr lang="en-US" sz="2000" b="1" dirty="0">
                <a:solidFill>
                  <a:schemeClr val="accent1"/>
                </a:solidFill>
                <a:latin typeface="Lucida Grande" charset="0"/>
                <a:ea typeface="Lucida Grande" charset="0"/>
                <a:cs typeface="Lucida Grande" charset="0"/>
                <a:sym typeface="Lucida Grande" charset="0"/>
              </a:rPr>
              <a:t>Budget</a:t>
            </a:r>
          </a:p>
        </p:txBody>
      </p:sp>
      <p:sp>
        <p:nvSpPr>
          <p:cNvPr id="2062" name="Rectangle 14"/>
          <p:cNvSpPr>
            <a:spLocks/>
          </p:cNvSpPr>
          <p:nvPr/>
        </p:nvSpPr>
        <p:spPr bwMode="auto">
          <a:xfrm>
            <a:off x="5351947" y="4315864"/>
            <a:ext cx="17145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38093" tIns="38093" rIns="38093" bIns="38093"/>
          <a:lstStyle/>
          <a:p>
            <a:pPr algn="ctr"/>
            <a:r>
              <a:rPr lang="en-US" sz="2000" b="1" dirty="0">
                <a:solidFill>
                  <a:schemeClr val="accent1"/>
                </a:solidFill>
                <a:latin typeface="Lucida Grande" charset="0"/>
                <a:ea typeface="Lucida Grande" charset="0"/>
                <a:cs typeface="Lucida Grande" charset="0"/>
                <a:sym typeface="Lucida Grande" charset="0"/>
              </a:rPr>
              <a:t>Cities &amp; Towns</a:t>
            </a:r>
          </a:p>
        </p:txBody>
      </p:sp>
      <p:sp>
        <p:nvSpPr>
          <p:cNvPr id="2" name="Freeform 1"/>
          <p:cNvSpPr/>
          <p:nvPr/>
        </p:nvSpPr>
        <p:spPr>
          <a:xfrm>
            <a:off x="3191688" y="3172023"/>
            <a:ext cx="341518" cy="304794"/>
          </a:xfrm>
          <a:custGeom>
            <a:avLst/>
            <a:gdLst>
              <a:gd name="connsiteX0" fmla="*/ 120509 w 392746"/>
              <a:gd name="connsiteY0" fmla="*/ 31685 h 345433"/>
              <a:gd name="connsiteX1" fmla="*/ 377684 w 392746"/>
              <a:gd name="connsiteY1" fmla="*/ 136460 h 345433"/>
              <a:gd name="connsiteX2" fmla="*/ 325297 w 392746"/>
              <a:gd name="connsiteY2" fmla="*/ 334104 h 345433"/>
              <a:gd name="connsiteX3" fmla="*/ 18115 w 392746"/>
              <a:gd name="connsiteY3" fmla="*/ 288860 h 345433"/>
              <a:gd name="connsiteX4" fmla="*/ 46690 w 392746"/>
              <a:gd name="connsiteY4" fmla="*/ 19779 h 345433"/>
              <a:gd name="connsiteX5" fmla="*/ 120509 w 392746"/>
              <a:gd name="connsiteY5" fmla="*/ 31685 h 34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746" h="345433">
                <a:moveTo>
                  <a:pt x="120509" y="31685"/>
                </a:moveTo>
                <a:cubicBezTo>
                  <a:pt x="175675" y="51132"/>
                  <a:pt x="343553" y="86057"/>
                  <a:pt x="377684" y="136460"/>
                </a:cubicBezTo>
                <a:cubicBezTo>
                  <a:pt x="411815" y="186863"/>
                  <a:pt x="385225" y="308704"/>
                  <a:pt x="325297" y="334104"/>
                </a:cubicBezTo>
                <a:cubicBezTo>
                  <a:pt x="265369" y="359504"/>
                  <a:pt x="64549" y="341247"/>
                  <a:pt x="18115" y="288860"/>
                </a:cubicBezTo>
                <a:cubicBezTo>
                  <a:pt x="-28319" y="236473"/>
                  <a:pt x="26846" y="61451"/>
                  <a:pt x="46690" y="19779"/>
                </a:cubicBezTo>
                <a:cubicBezTo>
                  <a:pt x="66534" y="-21893"/>
                  <a:pt x="65343" y="12238"/>
                  <a:pt x="120509" y="3168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0010" tIns="40005" rIns="80010" bIns="40005" rtlCol="0" anchor="ctr"/>
          <a:lstStyle/>
          <a:p>
            <a:pPr algn="ctr"/>
            <a:endParaRPr lang="en-US" dirty="0">
              <a:solidFill>
                <a:srgbClr val="FFFFFF"/>
              </a:solidFill>
            </a:endParaRPr>
          </a:p>
        </p:txBody>
      </p:sp>
      <p:sp>
        <p:nvSpPr>
          <p:cNvPr id="3" name="Rectangle 2"/>
          <p:cNvSpPr/>
          <p:nvPr/>
        </p:nvSpPr>
        <p:spPr bwMode="auto">
          <a:xfrm>
            <a:off x="-296214" y="-244699"/>
            <a:ext cx="9878096" cy="2009105"/>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Overflow="clip" wrap="square" lIns="18288" tIns="0" rIns="0" bIns="0" rtlCol="0" anchor="ctr" upright="1"/>
          <a:lstStyle/>
          <a:p>
            <a:pPr algn="ctr"/>
            <a:endParaRPr lang="en-US"/>
          </a:p>
        </p:txBody>
      </p:sp>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21038" y="-63500"/>
            <a:ext cx="2570162" cy="199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cap="flat">
                <a:solidFill>
                  <a:schemeClr val="tx1"/>
                </a:solidFill>
                <a:round/>
                <a:headEnd/>
                <a:tailEnd/>
              </a14:hiddenLine>
            </a:ext>
          </a:extLst>
        </p:spPr>
      </p:pic>
    </p:spTree>
    <p:extLst>
      <p:ext uri="{BB962C8B-B14F-4D97-AF65-F5344CB8AC3E}">
        <p14:creationId xmlns:p14="http://schemas.microsoft.com/office/powerpoint/2010/main" xmlns="" val="39177062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49" grpId="0"/>
      <p:bldP spid="20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Title 3"/>
          <p:cNvSpPr txBox="1">
            <a:spLocks/>
          </p:cNvSpPr>
          <p:nvPr/>
        </p:nvSpPr>
        <p:spPr>
          <a:xfrm>
            <a:off x="1064028" y="565264"/>
            <a:ext cx="8079972" cy="852373"/>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1"/>
                </a:solidFill>
                <a:effectLst/>
                <a:uLnTx/>
                <a:uFillTx/>
                <a:latin typeface="+mj-lt"/>
                <a:ea typeface="+mj-ea"/>
                <a:cs typeface="+mj-cs"/>
              </a:rPr>
              <a:t>Oregon State Revenue, 2015-2017</a:t>
            </a:r>
            <a:endParaRPr kumimoji="0" lang="en-US" sz="3600" b="1" i="0" u="none" strike="noStrike" kern="1200" cap="none" spc="0" normalizeH="0" baseline="0" noProof="0" dirty="0">
              <a:ln>
                <a:noFill/>
              </a:ln>
              <a:solidFill>
                <a:schemeClr val="accent1"/>
              </a:solidFill>
              <a:effectLst/>
              <a:uLnTx/>
              <a:uFillTx/>
              <a:latin typeface="+mj-lt"/>
              <a:ea typeface="+mj-ea"/>
              <a:cs typeface="+mj-cs"/>
            </a:endParaRPr>
          </a:p>
        </p:txBody>
      </p:sp>
      <p:graphicFrame>
        <p:nvGraphicFramePr>
          <p:cNvPr id="4" name="Content Placeholder 5"/>
          <p:cNvGraphicFramePr>
            <a:graphicFrameLocks/>
          </p:cNvGraphicFramePr>
          <p:nvPr/>
        </p:nvGraphicFramePr>
        <p:xfrm>
          <a:off x="457200" y="1180407"/>
          <a:ext cx="8229600" cy="554106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574" y="6246164"/>
            <a:ext cx="8095931" cy="400110"/>
          </a:xfrm>
          <a:prstGeom prst="rect">
            <a:avLst/>
          </a:prstGeom>
          <a:noFill/>
        </p:spPr>
        <p:txBody>
          <a:bodyPr wrap="square" rtlCol="0">
            <a:spAutoFit/>
          </a:bodyPr>
          <a:lstStyle/>
          <a:p>
            <a:r>
              <a:rPr lang="en-US" sz="2000" i="1" dirty="0" smtClean="0">
                <a:solidFill>
                  <a:schemeClr val="accent3"/>
                </a:solidFill>
              </a:rPr>
              <a:t>…plus $1.1 </a:t>
            </a:r>
            <a:r>
              <a:rPr lang="en-US" sz="2000" i="1" dirty="0">
                <a:solidFill>
                  <a:schemeClr val="accent3"/>
                </a:solidFill>
              </a:rPr>
              <a:t>b</a:t>
            </a:r>
            <a:r>
              <a:rPr lang="en-US" sz="2000" i="1" dirty="0" smtClean="0">
                <a:solidFill>
                  <a:schemeClr val="accent3"/>
                </a:solidFill>
              </a:rPr>
              <a:t>illion direct to local governments in Oregon</a:t>
            </a:r>
            <a:endParaRPr lang="en-US" sz="2000" i="1" dirty="0">
              <a:solidFill>
                <a:schemeClr val="accent3"/>
              </a:solidFill>
            </a:endParaRPr>
          </a:p>
        </p:txBody>
      </p:sp>
      <p:sp>
        <p:nvSpPr>
          <p:cNvPr id="4" name="TextBox 3"/>
          <p:cNvSpPr txBox="1"/>
          <p:nvPr/>
        </p:nvSpPr>
        <p:spPr>
          <a:xfrm>
            <a:off x="721562" y="1119822"/>
            <a:ext cx="7359937" cy="5447645"/>
          </a:xfrm>
          <a:prstGeom prst="rect">
            <a:avLst/>
          </a:prstGeom>
          <a:noFill/>
        </p:spPr>
        <p:txBody>
          <a:bodyPr wrap="square" rtlCol="0">
            <a:spAutoFit/>
          </a:bodyPr>
          <a:lstStyle/>
          <a:p>
            <a:pPr marL="285750" indent="-285750">
              <a:buFont typeface="Arial"/>
              <a:buChar char="•"/>
            </a:pPr>
            <a:r>
              <a:rPr lang="en-US" sz="2400" dirty="0" smtClean="0"/>
              <a:t>$8.2 billion to the </a:t>
            </a:r>
            <a:r>
              <a:rPr lang="en-US" sz="2400" b="1" i="1" dirty="0" smtClean="0"/>
              <a:t>state government</a:t>
            </a:r>
            <a:r>
              <a:rPr lang="en-US" sz="2400" i="1" dirty="0" smtClean="0"/>
              <a:t> </a:t>
            </a:r>
            <a:r>
              <a:rPr lang="en-US" sz="2400" dirty="0" smtClean="0"/>
              <a:t>(35% of state revenues) in 2013</a:t>
            </a:r>
          </a:p>
          <a:p>
            <a:endParaRPr lang="en-US" sz="2400" dirty="0" smtClean="0"/>
          </a:p>
          <a:p>
            <a:pPr marL="285750" indent="-285750">
              <a:buFont typeface="Arial"/>
              <a:buChar char="•"/>
            </a:pPr>
            <a:r>
              <a:rPr lang="en-US" sz="2400" dirty="0" smtClean="0"/>
              <a:t>$23.6 billion in </a:t>
            </a:r>
            <a:r>
              <a:rPr lang="en-US" sz="2400" b="1" i="1" dirty="0" smtClean="0"/>
              <a:t>federal aid to individuals</a:t>
            </a:r>
            <a:r>
              <a:rPr lang="en-US" sz="2400" dirty="0" smtClean="0"/>
              <a:t> (Social Security, Medicare, food stamps, unemployment, etc.) in 2014</a:t>
            </a:r>
          </a:p>
          <a:p>
            <a:endParaRPr lang="en-US" sz="2400" dirty="0" smtClean="0"/>
          </a:p>
          <a:p>
            <a:pPr marL="285750" indent="-285750">
              <a:buFont typeface="Arial"/>
              <a:buChar char="•"/>
            </a:pPr>
            <a:r>
              <a:rPr lang="en-US" sz="2400" dirty="0" smtClean="0"/>
              <a:t>$1.2 billion in </a:t>
            </a:r>
            <a:r>
              <a:rPr lang="en-US" sz="2400" b="1" i="1" dirty="0" smtClean="0"/>
              <a:t>federal contracts</a:t>
            </a:r>
            <a:r>
              <a:rPr lang="en-US" sz="2400" dirty="0" smtClean="0"/>
              <a:t>, 40% from the Department of Defense in 2014</a:t>
            </a:r>
          </a:p>
          <a:p>
            <a:endParaRPr lang="en-US" sz="2400" dirty="0" smtClean="0"/>
          </a:p>
          <a:p>
            <a:pPr marL="285750" indent="-285750">
              <a:buFont typeface="Arial"/>
              <a:buChar char="•"/>
            </a:pPr>
            <a:r>
              <a:rPr lang="en-US" sz="2400" dirty="0" smtClean="0"/>
              <a:t>$3.2 billion in compensation (wages and benefits) for </a:t>
            </a:r>
            <a:r>
              <a:rPr lang="en-US" sz="2400" b="1" i="1" dirty="0" smtClean="0"/>
              <a:t>federal employees </a:t>
            </a:r>
            <a:r>
              <a:rPr lang="en-US" sz="2400" dirty="0" smtClean="0"/>
              <a:t>in Oregon in 2014</a:t>
            </a:r>
          </a:p>
          <a:p>
            <a:pPr marL="285750" indent="-285750">
              <a:buFont typeface="Arial"/>
              <a:buChar char="•"/>
            </a:pPr>
            <a:endParaRPr lang="en-US" dirty="0"/>
          </a:p>
          <a:p>
            <a:r>
              <a:rPr lang="en-US" sz="2400" i="1" dirty="0" smtClean="0"/>
              <a:t>Or about $37 billion in all.</a:t>
            </a:r>
          </a:p>
          <a:p>
            <a:pPr marL="285750" indent="-285750">
              <a:buFont typeface="Arial"/>
              <a:buChar char="•"/>
            </a:pPr>
            <a:endParaRPr lang="en-US" dirty="0"/>
          </a:p>
        </p:txBody>
      </p:sp>
      <p:sp>
        <p:nvSpPr>
          <p:cNvPr id="5" name="Title 2"/>
          <p:cNvSpPr txBox="1">
            <a:spLocks/>
          </p:cNvSpPr>
          <p:nvPr/>
        </p:nvSpPr>
        <p:spPr>
          <a:xfrm>
            <a:off x="1193291" y="99214"/>
            <a:ext cx="7809041" cy="1020608"/>
          </a:xfrm>
          <a:prstGeom prst="rect">
            <a:avLst/>
          </a:prstGeom>
        </p:spPr>
        <p:txBody>
          <a:bodyPr>
            <a:normAutofit fontScale="92500"/>
          </a:bodyPr>
          <a:lstStyle>
            <a:lvl1pPr algn="ctr" defTabSz="457200" rtl="0" eaLnBrk="1" latinLnBrk="0" hangingPunct="1">
              <a:spcBef>
                <a:spcPct val="0"/>
              </a:spcBef>
              <a:buNone/>
              <a:defRPr sz="4400" kern="1200"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500" b="1" dirty="0" smtClean="0"/>
              <a:t>Federal Spending in Oregon</a:t>
            </a:r>
            <a:endParaRPr lang="en-US" sz="4500" b="1" dirty="0"/>
          </a:p>
        </p:txBody>
      </p:sp>
    </p:spTree>
    <p:extLst>
      <p:ext uri="{BB962C8B-B14F-4D97-AF65-F5344CB8AC3E}">
        <p14:creationId xmlns:p14="http://schemas.microsoft.com/office/powerpoint/2010/main" xmlns="" val="2101712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193291" y="99214"/>
            <a:ext cx="7809041" cy="1020608"/>
          </a:xfrm>
          <a:prstGeom prst="rect">
            <a:avLst/>
          </a:prstGeom>
        </p:spPr>
        <p:txBody>
          <a:bodyPr>
            <a:normAutofit fontScale="85000" lnSpcReduction="20000"/>
          </a:bodyPr>
          <a:lstStyle>
            <a:lvl1pPr algn="ctr" defTabSz="457200" rtl="0" eaLnBrk="1" latinLnBrk="0" hangingPunct="1">
              <a:spcBef>
                <a:spcPct val="0"/>
              </a:spcBef>
              <a:buNone/>
              <a:defRPr sz="4400" kern="1200"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500" b="1" dirty="0" smtClean="0"/>
              <a:t>2014 Federal Grants to </a:t>
            </a:r>
          </a:p>
          <a:p>
            <a:r>
              <a:rPr lang="en-US" sz="4500" b="1" dirty="0" smtClean="0"/>
              <a:t>Oregon: $8.2 billion</a:t>
            </a:r>
            <a:endParaRPr lang="en-US" sz="4500" b="1" dirty="0"/>
          </a:p>
        </p:txBody>
      </p:sp>
      <p:sp>
        <p:nvSpPr>
          <p:cNvPr id="6" name="TextBox 5"/>
          <p:cNvSpPr txBox="1"/>
          <p:nvPr/>
        </p:nvSpPr>
        <p:spPr>
          <a:xfrm>
            <a:off x="447369" y="5901013"/>
            <a:ext cx="8427849" cy="584776"/>
          </a:xfrm>
          <a:prstGeom prst="rect">
            <a:avLst/>
          </a:prstGeom>
          <a:noFill/>
        </p:spPr>
        <p:txBody>
          <a:bodyPr wrap="square" rtlCol="0">
            <a:spAutoFit/>
          </a:bodyPr>
          <a:lstStyle/>
          <a:p>
            <a:r>
              <a:rPr lang="en-US" sz="1600" dirty="0" smtClean="0"/>
              <a:t>Top Row, Left to Right: Housing &amp;Community Development, Public Assistance, Education</a:t>
            </a:r>
          </a:p>
          <a:p>
            <a:r>
              <a:rPr lang="en-US" sz="1600" dirty="0" smtClean="0"/>
              <a:t>Bottom Row: Transportation, Natural Resources &amp; Agriculture, Health &amp; Hospitals</a:t>
            </a:r>
            <a:endParaRPr lang="en-US" sz="1600" dirty="0"/>
          </a:p>
        </p:txBody>
      </p:sp>
      <p:pic>
        <p:nvPicPr>
          <p:cNvPr id="2" name="Picture 1" descr="Screen Shot 2016-02-26 at 4.28.26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422400"/>
            <a:ext cx="9144000" cy="3990274"/>
          </a:xfrm>
          <a:prstGeom prst="rect">
            <a:avLst/>
          </a:prstGeom>
        </p:spPr>
      </p:pic>
    </p:spTree>
    <p:extLst>
      <p:ext uri="{BB962C8B-B14F-4D97-AF65-F5344CB8AC3E}">
        <p14:creationId xmlns:p14="http://schemas.microsoft.com/office/powerpoint/2010/main" xmlns="" val="1729218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457200" y="152400"/>
            <a:ext cx="8229600" cy="838200"/>
          </a:xfrm>
        </p:spPr>
        <p:txBody>
          <a:bodyPr>
            <a:normAutofit/>
          </a:bodyPr>
          <a:lstStyle/>
          <a:p>
            <a:pPr eaLnBrk="1" hangingPunct="1"/>
            <a:r>
              <a:rPr lang="en-US" sz="3600" dirty="0" smtClean="0"/>
              <a:t>The Washington-</a:t>
            </a:r>
            <a:r>
              <a:rPr lang="en-US" sz="3600" dirty="0" err="1" smtClean="0"/>
              <a:t>Yourtown</a:t>
            </a:r>
            <a:r>
              <a:rPr lang="en-US" sz="3600" dirty="0" smtClean="0"/>
              <a:t> Pipeline</a:t>
            </a:r>
          </a:p>
        </p:txBody>
      </p:sp>
      <p:sp>
        <p:nvSpPr>
          <p:cNvPr id="6147" name="Content Placeholder 3"/>
          <p:cNvSpPr>
            <a:spLocks noGrp="1"/>
          </p:cNvSpPr>
          <p:nvPr>
            <p:ph sz="half" idx="1"/>
          </p:nvPr>
        </p:nvSpPr>
        <p:spPr>
          <a:xfrm>
            <a:off x="228600" y="1066800"/>
            <a:ext cx="5791200" cy="5791200"/>
          </a:xfrm>
        </p:spPr>
        <p:txBody>
          <a:bodyPr>
            <a:noAutofit/>
          </a:bodyPr>
          <a:lstStyle/>
          <a:p>
            <a:pPr algn="r" eaLnBrk="1" hangingPunct="1">
              <a:buFont typeface="Arial" charset="0"/>
              <a:buNone/>
            </a:pPr>
            <a:r>
              <a:rPr lang="en-US" sz="2000" b="1" dirty="0" smtClean="0"/>
              <a:t>Washington, DC</a:t>
            </a:r>
          </a:p>
          <a:p>
            <a:pPr algn="r" eaLnBrk="1" hangingPunct="1">
              <a:spcAft>
                <a:spcPts val="900"/>
              </a:spcAft>
            </a:pPr>
            <a:r>
              <a:rPr lang="en-US" sz="2000" dirty="0" smtClean="0"/>
              <a:t>Head Start, Title I</a:t>
            </a:r>
          </a:p>
          <a:p>
            <a:pPr algn="r" eaLnBrk="1" hangingPunct="1">
              <a:spcAft>
                <a:spcPts val="900"/>
              </a:spcAft>
            </a:pPr>
            <a:r>
              <a:rPr lang="en-US" sz="2000" dirty="0" smtClean="0"/>
              <a:t>Infrastructure (water, transit, roads, bridges)</a:t>
            </a:r>
          </a:p>
          <a:p>
            <a:pPr algn="r" eaLnBrk="1" hangingPunct="1">
              <a:spcAft>
                <a:spcPts val="900"/>
              </a:spcAft>
            </a:pPr>
            <a:r>
              <a:rPr lang="en-US" sz="2000" dirty="0" smtClean="0"/>
              <a:t>Housing assistance	</a:t>
            </a:r>
          </a:p>
          <a:p>
            <a:pPr algn="r" eaLnBrk="1" hangingPunct="1">
              <a:spcAft>
                <a:spcPts val="900"/>
              </a:spcAft>
            </a:pPr>
            <a:r>
              <a:rPr lang="en-US" sz="2000" dirty="0" smtClean="0"/>
              <a:t>Early childhood, economic development, social services block grant, food &amp; hunger programs, weatherization, fuel assistance, youth programs</a:t>
            </a:r>
          </a:p>
          <a:p>
            <a:pPr algn="r" eaLnBrk="1" hangingPunct="1">
              <a:spcAft>
                <a:spcPts val="900"/>
              </a:spcAft>
            </a:pPr>
            <a:r>
              <a:rPr lang="en-US" sz="2000" dirty="0" smtClean="0"/>
              <a:t>Medicare, Medicaid, TANF, SNAP, Jobs programs</a:t>
            </a:r>
          </a:p>
          <a:p>
            <a:pPr algn="r" eaLnBrk="1" hangingPunct="1">
              <a:spcAft>
                <a:spcPts val="900"/>
              </a:spcAft>
            </a:pPr>
            <a:r>
              <a:rPr lang="en-US" sz="2000" dirty="0" smtClean="0"/>
              <a:t>Unemployment benefits, job training, jobs</a:t>
            </a:r>
          </a:p>
          <a:p>
            <a:pPr algn="r" eaLnBrk="1" hangingPunct="1"/>
            <a:r>
              <a:rPr lang="en-US" sz="2000" dirty="0" smtClean="0"/>
              <a:t>Pell grants, student loans, grants to schools</a:t>
            </a:r>
          </a:p>
        </p:txBody>
      </p:sp>
      <p:sp>
        <p:nvSpPr>
          <p:cNvPr id="5" name="Content Placeholder 4"/>
          <p:cNvSpPr>
            <a:spLocks noGrp="1"/>
          </p:cNvSpPr>
          <p:nvPr>
            <p:ph sz="half" idx="2"/>
          </p:nvPr>
        </p:nvSpPr>
        <p:spPr>
          <a:xfrm>
            <a:off x="6248400" y="1066800"/>
            <a:ext cx="2895600" cy="5791200"/>
          </a:xfrm>
        </p:spPr>
        <p:txBody>
          <a:bodyPr rtlCol="0">
            <a:normAutofit fontScale="62500" lnSpcReduction="20000"/>
          </a:bodyPr>
          <a:lstStyle/>
          <a:p>
            <a:pPr eaLnBrk="1" fontAlgn="auto" hangingPunct="1">
              <a:spcAft>
                <a:spcPts val="0"/>
              </a:spcAft>
              <a:buFont typeface="Arial" pitchFamily="34" charset="0"/>
              <a:buNone/>
              <a:tabLst>
                <a:tab pos="117475" algn="l"/>
              </a:tabLst>
              <a:defRPr/>
            </a:pPr>
            <a:r>
              <a:rPr lang="en-US" sz="4600" b="1" smtClean="0">
                <a:solidFill>
                  <a:srgbClr val="C00000"/>
                </a:solidFill>
              </a:rPr>
              <a:t>Yourtown</a:t>
            </a:r>
            <a:endParaRPr lang="en-US" sz="4600" b="1" dirty="0" smtClean="0">
              <a:solidFill>
                <a:srgbClr val="C00000"/>
              </a:solidFill>
            </a:endParaRPr>
          </a:p>
          <a:p>
            <a:pPr>
              <a:buNone/>
              <a:tabLst>
                <a:tab pos="117475" algn="l"/>
              </a:tabLst>
              <a:defRPr/>
            </a:pPr>
            <a:r>
              <a:rPr lang="en-US" sz="3400" dirty="0" smtClean="0">
                <a:solidFill>
                  <a:srgbClr val="C00000"/>
                </a:solidFill>
                <a:sym typeface="Wingdings" pitchFamily="2" charset="2"/>
              </a:rPr>
              <a:t> </a:t>
            </a:r>
            <a:r>
              <a:rPr lang="en-US" sz="3400" dirty="0" smtClean="0">
                <a:solidFill>
                  <a:srgbClr val="C00000"/>
                </a:solidFill>
              </a:rPr>
              <a:t>Schools</a:t>
            </a:r>
          </a:p>
          <a:p>
            <a:pPr eaLnBrk="1" fontAlgn="auto" hangingPunct="1">
              <a:spcAft>
                <a:spcPts val="0"/>
              </a:spcAft>
              <a:buFont typeface="Arial" pitchFamily="34" charset="0"/>
              <a:buNone/>
              <a:tabLst>
                <a:tab pos="117475" algn="l"/>
              </a:tabLst>
              <a:defRPr/>
            </a:pPr>
            <a:endParaRPr lang="en-US" sz="3400" dirty="0" smtClean="0">
              <a:solidFill>
                <a:srgbClr val="C00000"/>
              </a:solidFill>
            </a:endParaRPr>
          </a:p>
          <a:p>
            <a:pPr eaLnBrk="1" fontAlgn="auto" hangingPunct="1">
              <a:spcAft>
                <a:spcPts val="0"/>
              </a:spcAft>
              <a:buFont typeface="Arial" pitchFamily="34" charset="0"/>
              <a:buNone/>
              <a:tabLst>
                <a:tab pos="117475" algn="l"/>
              </a:tabLst>
              <a:defRPr/>
            </a:pPr>
            <a:r>
              <a:rPr lang="en-US" sz="3400" dirty="0" smtClean="0">
                <a:solidFill>
                  <a:srgbClr val="C00000"/>
                </a:solidFill>
                <a:sym typeface="Wingdings" pitchFamily="2" charset="2"/>
              </a:rPr>
              <a:t> </a:t>
            </a:r>
            <a:r>
              <a:rPr lang="en-US" sz="3400" dirty="0" smtClean="0">
                <a:solidFill>
                  <a:srgbClr val="C00000"/>
                </a:solidFill>
              </a:rPr>
              <a:t>City Hall</a:t>
            </a:r>
          </a:p>
          <a:p>
            <a:pPr eaLnBrk="1" fontAlgn="auto" hangingPunct="1">
              <a:spcAft>
                <a:spcPts val="0"/>
              </a:spcAft>
              <a:buFont typeface="Arial" pitchFamily="34" charset="0"/>
              <a:buChar char="•"/>
              <a:tabLst>
                <a:tab pos="117475" algn="l"/>
              </a:tabLst>
              <a:defRPr/>
            </a:pPr>
            <a:endParaRPr lang="en-US" sz="3400" dirty="0" smtClean="0">
              <a:solidFill>
                <a:srgbClr val="C00000"/>
              </a:solidFill>
            </a:endParaRPr>
          </a:p>
          <a:p>
            <a:pPr>
              <a:buNone/>
              <a:tabLst>
                <a:tab pos="117475" algn="l"/>
              </a:tabLst>
              <a:defRPr/>
            </a:pPr>
            <a:r>
              <a:rPr lang="en-US" sz="3400" dirty="0" smtClean="0">
                <a:solidFill>
                  <a:srgbClr val="C00000"/>
                </a:solidFill>
                <a:sym typeface="Wingdings" pitchFamily="2" charset="2"/>
              </a:rPr>
              <a:t> </a:t>
            </a:r>
            <a:r>
              <a:rPr lang="en-US" sz="3400" dirty="0" smtClean="0">
                <a:solidFill>
                  <a:srgbClr val="C00000"/>
                </a:solidFill>
              </a:rPr>
              <a:t>Housing Authority</a:t>
            </a:r>
          </a:p>
          <a:p>
            <a:pPr eaLnBrk="1" fontAlgn="auto" hangingPunct="1">
              <a:spcAft>
                <a:spcPts val="0"/>
              </a:spcAft>
              <a:buFont typeface="Arial" pitchFamily="34" charset="0"/>
              <a:buNone/>
              <a:tabLst>
                <a:tab pos="117475" algn="l"/>
              </a:tabLst>
              <a:defRPr/>
            </a:pPr>
            <a:endParaRPr lang="en-US" sz="3400" dirty="0" smtClean="0">
              <a:solidFill>
                <a:srgbClr val="C00000"/>
              </a:solidFill>
            </a:endParaRPr>
          </a:p>
          <a:p>
            <a:pPr eaLnBrk="1" fontAlgn="auto" hangingPunct="1">
              <a:spcAft>
                <a:spcPts val="0"/>
              </a:spcAft>
              <a:buFont typeface="Arial" pitchFamily="34" charset="0"/>
              <a:buNone/>
              <a:tabLst>
                <a:tab pos="117475" algn="l"/>
              </a:tabLst>
              <a:defRPr/>
            </a:pPr>
            <a:r>
              <a:rPr lang="en-US" sz="3400" dirty="0" smtClean="0">
                <a:solidFill>
                  <a:srgbClr val="C00000"/>
                </a:solidFill>
                <a:sym typeface="Wingdings" pitchFamily="2" charset="2"/>
              </a:rPr>
              <a:t> </a:t>
            </a:r>
            <a:r>
              <a:rPr lang="en-US" sz="3400" dirty="0" smtClean="0">
                <a:solidFill>
                  <a:srgbClr val="C00000"/>
                </a:solidFill>
              </a:rPr>
              <a:t>Community/ Antipoverty</a:t>
            </a:r>
          </a:p>
          <a:p>
            <a:pPr eaLnBrk="1" fontAlgn="auto" hangingPunct="1">
              <a:spcAft>
                <a:spcPts val="0"/>
              </a:spcAft>
              <a:buFont typeface="Arial" pitchFamily="34" charset="0"/>
              <a:buChar char="•"/>
              <a:tabLst>
                <a:tab pos="117475" algn="l"/>
              </a:tabLst>
              <a:defRPr/>
            </a:pPr>
            <a:endParaRPr lang="en-US" sz="3400" dirty="0">
              <a:solidFill>
                <a:srgbClr val="C00000"/>
              </a:solidFill>
            </a:endParaRPr>
          </a:p>
          <a:p>
            <a:pPr eaLnBrk="1" fontAlgn="auto" hangingPunct="1">
              <a:lnSpc>
                <a:spcPct val="170000"/>
              </a:lnSpc>
              <a:spcAft>
                <a:spcPts val="0"/>
              </a:spcAft>
              <a:buFont typeface="Arial" pitchFamily="34" charset="0"/>
              <a:buNone/>
              <a:tabLst>
                <a:tab pos="117475" algn="l"/>
              </a:tabLst>
              <a:defRPr/>
            </a:pPr>
            <a:r>
              <a:rPr lang="en-US" sz="3400" dirty="0" smtClean="0">
                <a:solidFill>
                  <a:srgbClr val="C00000"/>
                </a:solidFill>
                <a:sym typeface="Wingdings" pitchFamily="2" charset="2"/>
              </a:rPr>
              <a:t> </a:t>
            </a:r>
            <a:r>
              <a:rPr lang="en-US" sz="3400" dirty="0" smtClean="0">
                <a:solidFill>
                  <a:srgbClr val="C00000"/>
                </a:solidFill>
              </a:rPr>
              <a:t>State Agencies</a:t>
            </a:r>
            <a:endParaRPr lang="en-US" sz="3400" dirty="0">
              <a:solidFill>
                <a:srgbClr val="C00000"/>
              </a:solidFill>
            </a:endParaRPr>
          </a:p>
          <a:p>
            <a:pPr eaLnBrk="1" fontAlgn="auto" hangingPunct="1">
              <a:spcBef>
                <a:spcPts val="2000"/>
              </a:spcBef>
              <a:spcAft>
                <a:spcPts val="0"/>
              </a:spcAft>
              <a:buFont typeface="Arial" pitchFamily="34" charset="0"/>
              <a:buNone/>
              <a:tabLst>
                <a:tab pos="117475" algn="l"/>
              </a:tabLst>
              <a:defRPr/>
            </a:pPr>
            <a:r>
              <a:rPr lang="en-US" sz="3400" dirty="0" smtClean="0">
                <a:solidFill>
                  <a:srgbClr val="C00000"/>
                </a:solidFill>
                <a:sym typeface="Wingdings" pitchFamily="2" charset="2"/>
              </a:rPr>
              <a:t> </a:t>
            </a:r>
            <a:r>
              <a:rPr lang="en-US" sz="3400" dirty="0" smtClean="0">
                <a:solidFill>
                  <a:srgbClr val="C00000"/>
                </a:solidFill>
              </a:rPr>
              <a:t>Employment agencies</a:t>
            </a:r>
          </a:p>
          <a:p>
            <a:pPr eaLnBrk="1" fontAlgn="auto" hangingPunct="1">
              <a:spcAft>
                <a:spcPts val="0"/>
              </a:spcAft>
              <a:buFont typeface="Arial" pitchFamily="34" charset="0"/>
              <a:buNone/>
              <a:tabLst>
                <a:tab pos="117475" algn="l"/>
              </a:tabLst>
              <a:defRPr/>
            </a:pPr>
            <a:r>
              <a:rPr lang="en-US" sz="3400" dirty="0" smtClean="0">
                <a:solidFill>
                  <a:srgbClr val="C00000"/>
                </a:solidFill>
                <a:sym typeface="Wingdings" pitchFamily="2" charset="2"/>
              </a:rPr>
              <a:t> </a:t>
            </a:r>
            <a:r>
              <a:rPr lang="en-US" sz="3400" dirty="0" smtClean="0">
                <a:solidFill>
                  <a:srgbClr val="C00000"/>
                </a:solidFill>
              </a:rPr>
              <a:t>Colleges</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People’s Budget is…</a:t>
            </a:r>
            <a:endParaRPr lang="en-US" dirty="0"/>
          </a:p>
        </p:txBody>
      </p:sp>
      <p:sp>
        <p:nvSpPr>
          <p:cNvPr id="7" name="Content Placeholder 6"/>
          <p:cNvSpPr>
            <a:spLocks noGrp="1"/>
          </p:cNvSpPr>
          <p:nvPr>
            <p:ph idx="1"/>
          </p:nvPr>
        </p:nvSpPr>
        <p:spPr/>
        <p:txBody>
          <a:bodyPr/>
          <a:lstStyle/>
          <a:p>
            <a:r>
              <a:rPr lang="en-US" dirty="0" smtClean="0"/>
              <a:t>An alternative budget introduced every year by the Congressional Progressive Caucus</a:t>
            </a:r>
          </a:p>
          <a:p>
            <a:r>
              <a:rPr lang="en-US" dirty="0" smtClean="0"/>
              <a:t>A grassroots People’s Budget Campaign to change national spending priorities</a:t>
            </a:r>
          </a:p>
          <a:p>
            <a:r>
              <a:rPr lang="en-US" dirty="0" smtClean="0"/>
              <a:t>A possible platform for what we want to do in Oregon</a:t>
            </a:r>
            <a:endParaRPr lang="en-US" dirty="0"/>
          </a:p>
        </p:txBody>
      </p:sp>
      <p:sp>
        <p:nvSpPr>
          <p:cNvPr id="5" name="Footer Placeholder 4"/>
          <p:cNvSpPr>
            <a:spLocks noGrp="1"/>
          </p:cNvSpPr>
          <p:nvPr>
            <p:ph type="ftr" sz="quarter" idx="11"/>
          </p:nvPr>
        </p:nvSpPr>
        <p:spPr/>
        <p:txBody>
          <a:bodyPr/>
          <a:lstStyle/>
          <a:p>
            <a:r>
              <a:rPr lang="en-US" smtClean="0"/>
              <a:t>www.nationalpriorites.org</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People’s Budget would:</a:t>
            </a:r>
            <a:endParaRPr lang="en-US" dirty="0"/>
          </a:p>
        </p:txBody>
      </p:sp>
      <p:sp>
        <p:nvSpPr>
          <p:cNvPr id="3" name="Content Placeholder 2"/>
          <p:cNvSpPr>
            <a:spLocks noGrp="1"/>
          </p:cNvSpPr>
          <p:nvPr>
            <p:ph idx="1"/>
          </p:nvPr>
        </p:nvSpPr>
        <p:spPr>
          <a:xfrm>
            <a:off x="457200" y="1423873"/>
            <a:ext cx="8034613" cy="5297601"/>
          </a:xfrm>
        </p:spPr>
        <p:txBody>
          <a:bodyPr/>
          <a:lstStyle/>
          <a:p>
            <a:r>
              <a:rPr lang="en-US" dirty="0" smtClean="0"/>
              <a:t>Invest in infrastructure, education, and clean energy</a:t>
            </a:r>
          </a:p>
          <a:p>
            <a:r>
              <a:rPr lang="en-US" dirty="0" smtClean="0"/>
              <a:t>Create 3 1/2 million good paying jobs</a:t>
            </a:r>
          </a:p>
          <a:p>
            <a:r>
              <a:rPr lang="en-US" dirty="0" smtClean="0"/>
              <a:t>Protect collective bargaining, strengthen working families, and close the pay equity gap</a:t>
            </a:r>
          </a:p>
          <a:p>
            <a:r>
              <a:rPr lang="en-US" dirty="0" smtClean="0"/>
              <a:t>Cut poverty in half</a:t>
            </a:r>
          </a:p>
          <a:p>
            <a:r>
              <a:rPr lang="en-US" dirty="0" smtClean="0"/>
              <a:t>Reform the justice system</a:t>
            </a:r>
          </a:p>
          <a:p>
            <a:r>
              <a:rPr lang="en-US" dirty="0" smtClean="0"/>
              <a:t>Rein in Pentagon spending</a:t>
            </a:r>
            <a:endParaRPr lang="en-US" dirty="0"/>
          </a:p>
        </p:txBody>
      </p:sp>
      <p:sp>
        <p:nvSpPr>
          <p:cNvPr id="4" name="Footer Placeholder 3"/>
          <p:cNvSpPr>
            <a:spLocks noGrp="1"/>
          </p:cNvSpPr>
          <p:nvPr>
            <p:ph type="ftr" sz="quarter" idx="11"/>
          </p:nvPr>
        </p:nvSpPr>
        <p:spPr/>
        <p:txBody>
          <a:bodyPr/>
          <a:lstStyle/>
          <a:p>
            <a:r>
              <a:rPr lang="en-US" smtClean="0"/>
              <a:t>www.nationalpriorites.org</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timeline</a:t>
            </a:r>
            <a:endParaRPr lang="en-US" dirty="0"/>
          </a:p>
        </p:txBody>
      </p:sp>
      <p:sp>
        <p:nvSpPr>
          <p:cNvPr id="3" name="Content Placeholder 2"/>
          <p:cNvSpPr>
            <a:spLocks noGrp="1"/>
          </p:cNvSpPr>
          <p:nvPr>
            <p:ph idx="1"/>
          </p:nvPr>
        </p:nvSpPr>
        <p:spPr/>
        <p:txBody>
          <a:bodyPr/>
          <a:lstStyle/>
          <a:p>
            <a:r>
              <a:rPr lang="en-US" dirty="0" smtClean="0"/>
              <a:t>Tuesday March 15: press conference unveils People’s Budget</a:t>
            </a:r>
          </a:p>
          <a:p>
            <a:r>
              <a:rPr lang="en-US" dirty="0" smtClean="0"/>
              <a:t>Wednesday March 16: House Budget Committee marks up the GOP budget</a:t>
            </a:r>
          </a:p>
          <a:p>
            <a:r>
              <a:rPr lang="en-US" dirty="0" smtClean="0"/>
              <a:t>House votes on budget authorization bill: March or April</a:t>
            </a:r>
          </a:p>
          <a:p>
            <a:r>
              <a:rPr lang="en-US" dirty="0" smtClean="0"/>
              <a:t>House votes on </a:t>
            </a:r>
            <a:r>
              <a:rPr lang="en-US" smtClean="0"/>
              <a:t>budget appropriations bills: __________</a:t>
            </a:r>
            <a:endParaRPr lang="en-US" dirty="0"/>
          </a:p>
        </p:txBody>
      </p:sp>
      <p:sp>
        <p:nvSpPr>
          <p:cNvPr id="4" name="Footer Placeholder 3"/>
          <p:cNvSpPr>
            <a:spLocks noGrp="1"/>
          </p:cNvSpPr>
          <p:nvPr>
            <p:ph type="ftr" sz="quarter" idx="11"/>
          </p:nvPr>
        </p:nvSpPr>
        <p:spPr/>
        <p:txBody>
          <a:bodyPr/>
          <a:lstStyle/>
          <a:p>
            <a:r>
              <a:rPr lang="en-US" smtClean="0"/>
              <a:t>www.nationalpriorites.org</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3291" y="99214"/>
            <a:ext cx="7821920" cy="1020608"/>
          </a:xfrm>
        </p:spPr>
        <p:txBody>
          <a:bodyPr>
            <a:noAutofit/>
          </a:bodyPr>
          <a:lstStyle/>
          <a:p>
            <a:r>
              <a:rPr lang="en-US" sz="4200" b="1" dirty="0"/>
              <a:t>Where did your </a:t>
            </a:r>
            <a:r>
              <a:rPr lang="en-US" sz="4200" b="1" dirty="0" smtClean="0"/>
              <a:t>2014 federal </a:t>
            </a:r>
            <a:r>
              <a:rPr lang="en-US" sz="4200" b="1" dirty="0"/>
              <a:t>income tax dollars go</a:t>
            </a:r>
            <a:r>
              <a:rPr lang="en-US" sz="4200" b="1" dirty="0" smtClean="0"/>
              <a:t>?</a:t>
            </a:r>
            <a:endParaRPr lang="en-US" sz="4200" b="1"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358247"/>
            <a:ext cx="8953298" cy="5749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1485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www.nationalpriorites.org</a:t>
            </a:r>
            <a:endParaRPr lang="en-US"/>
          </a:p>
        </p:txBody>
      </p:sp>
      <p:sp>
        <p:nvSpPr>
          <p:cNvPr id="2" name="Title 1"/>
          <p:cNvSpPr>
            <a:spLocks noGrp="1"/>
          </p:cNvSpPr>
          <p:nvPr>
            <p:ph type="title"/>
          </p:nvPr>
        </p:nvSpPr>
        <p:spPr>
          <a:xfrm>
            <a:off x="1193291" y="99213"/>
            <a:ext cx="7697333" cy="4769669"/>
          </a:xfrm>
        </p:spPr>
        <p:txBody>
          <a:bodyPr/>
          <a:lstStyle/>
          <a:p>
            <a:r>
              <a:rPr lang="en-US" b="1" dirty="0" smtClean="0"/>
              <a:t>More on the </a:t>
            </a:r>
            <a:br>
              <a:rPr lang="en-US" b="1" dirty="0" smtClean="0"/>
            </a:br>
            <a:r>
              <a:rPr lang="en-US" b="1" dirty="0" smtClean="0"/>
              <a:t>Pentagon budget</a:t>
            </a: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www.nationalpriorites.org</a:t>
            </a:r>
            <a:endParaRPr lang="en-US"/>
          </a:p>
        </p:txBody>
      </p:sp>
      <p:sp>
        <p:nvSpPr>
          <p:cNvPr id="4" name="Rectangle 3"/>
          <p:cNvSpPr/>
          <p:nvPr/>
        </p:nvSpPr>
        <p:spPr bwMode="auto">
          <a:xfrm>
            <a:off x="2409371" y="1494971"/>
            <a:ext cx="4383315" cy="69668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Overflow="clip" wrap="square" lIns="18288" tIns="0" rIns="0" bIns="0" rtlCol="0" anchor="ctr" upright="1"/>
          <a:lstStyle/>
          <a:p>
            <a:pPr algn="ctr"/>
            <a:endParaRPr lang="en-US"/>
          </a:p>
        </p:txBody>
      </p:sp>
      <p:graphicFrame>
        <p:nvGraphicFramePr>
          <p:cNvPr id="5" name="Chart 4"/>
          <p:cNvGraphicFramePr>
            <a:graphicFrameLocks/>
          </p:cNvGraphicFramePr>
          <p:nvPr>
            <p:extLst>
              <p:ext uri="{D42A27DB-BD31-4B8C-83A1-F6EECF244321}">
                <p14:modId xmlns:p14="http://schemas.microsoft.com/office/powerpoint/2010/main" xmlns="" val="4179393772"/>
              </p:ext>
            </p:extLst>
          </p:nvPr>
        </p:nvGraphicFramePr>
        <p:xfrm>
          <a:off x="1306285" y="259745"/>
          <a:ext cx="7626658" cy="64240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30163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www.nationalpriorites.org</a:t>
            </a:r>
            <a:endParaRPr lang="en-US"/>
          </a:p>
        </p:txBody>
      </p:sp>
      <p:sp>
        <p:nvSpPr>
          <p:cNvPr id="4" name="Rectangle 3"/>
          <p:cNvSpPr/>
          <p:nvPr/>
        </p:nvSpPr>
        <p:spPr bwMode="auto">
          <a:xfrm>
            <a:off x="2409371" y="1494971"/>
            <a:ext cx="4383315" cy="69668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Overflow="clip" wrap="square" lIns="18288" tIns="0" rIns="0" bIns="0" rtlCol="0" anchor="ctr" upright="1"/>
          <a:lstStyle/>
          <a:p>
            <a:pPr algn="ctr"/>
            <a:endParaRPr lang="en-US"/>
          </a:p>
        </p:txBody>
      </p:sp>
      <p:pic>
        <p:nvPicPr>
          <p:cNvPr id="3" name="Picture 2" descr="Military Pie, Enacted 201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83362" y="1204062"/>
            <a:ext cx="7403232" cy="5602246"/>
          </a:xfrm>
          <a:prstGeom prst="rect">
            <a:avLst/>
          </a:prstGeom>
        </p:spPr>
      </p:pic>
    </p:spTree>
    <p:extLst>
      <p:ext uri="{BB962C8B-B14F-4D97-AF65-F5344CB8AC3E}">
        <p14:creationId xmlns:p14="http://schemas.microsoft.com/office/powerpoint/2010/main" xmlns="" val="2841892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War Costs as of February 2016</a:t>
            </a:r>
            <a:endParaRPr lang="en-US" dirty="0"/>
          </a:p>
        </p:txBody>
      </p:sp>
      <p:pic>
        <p:nvPicPr>
          <p:cNvPr id="6" name="Picture 5" descr="Screen Shot 2016-02-26 at 4.30.09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1163170"/>
            <a:ext cx="8890623" cy="5694830"/>
          </a:xfrm>
          <a:prstGeom prst="rect">
            <a:avLst/>
          </a:prstGeom>
        </p:spPr>
      </p:pic>
      <p:sp>
        <p:nvSpPr>
          <p:cNvPr id="5" name="TextBox 4"/>
          <p:cNvSpPr txBox="1"/>
          <p:nvPr/>
        </p:nvSpPr>
        <p:spPr>
          <a:xfrm>
            <a:off x="6760028" y="5460554"/>
            <a:ext cx="2130595" cy="646331"/>
          </a:xfrm>
          <a:prstGeom prst="rect">
            <a:avLst/>
          </a:prstGeom>
          <a:noFill/>
          <a:ln>
            <a:solidFill>
              <a:schemeClr val="accent1"/>
            </a:solidFill>
          </a:ln>
        </p:spPr>
        <p:txBody>
          <a:bodyPr wrap="square" rtlCol="0">
            <a:spAutoFit/>
          </a:bodyPr>
          <a:lstStyle/>
          <a:p>
            <a:r>
              <a:rPr lang="en-US" sz="1200" dirty="0" smtClean="0"/>
              <a:t>Source:</a:t>
            </a:r>
          </a:p>
          <a:p>
            <a:r>
              <a:rPr lang="en-US" sz="1200" dirty="0" err="1" smtClean="0"/>
              <a:t>nationalpriorities.org</a:t>
            </a:r>
            <a:r>
              <a:rPr lang="en-US" sz="1200" dirty="0" smtClean="0"/>
              <a:t>/cost-of February 25, 2016</a:t>
            </a:r>
            <a:endParaRPr lang="en-US" sz="1200" dirty="0"/>
          </a:p>
        </p:txBody>
      </p:sp>
    </p:spTree>
    <p:extLst>
      <p:ext uri="{BB962C8B-B14F-4D97-AF65-F5344CB8AC3E}">
        <p14:creationId xmlns:p14="http://schemas.microsoft.com/office/powerpoint/2010/main" xmlns="" val="709285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xmlns="" val="2965404218"/>
              </p:ext>
            </p:extLst>
          </p:nvPr>
        </p:nvGraphicFramePr>
        <p:xfrm>
          <a:off x="923600" y="1241006"/>
          <a:ext cx="8009342" cy="55299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550287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9714" y="1246485"/>
            <a:ext cx="7576456" cy="56115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5213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xmlns="" val="1319381607"/>
              </p:ext>
            </p:extLst>
          </p:nvPr>
        </p:nvGraphicFramePr>
        <p:xfrm>
          <a:off x="173175" y="1212145"/>
          <a:ext cx="8182518" cy="56458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879523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TextBox 2"/>
          <p:cNvSpPr txBox="1"/>
          <p:nvPr/>
        </p:nvSpPr>
        <p:spPr>
          <a:xfrm>
            <a:off x="1529255" y="425669"/>
            <a:ext cx="7614745" cy="461665"/>
          </a:xfrm>
          <a:prstGeom prst="rect">
            <a:avLst/>
          </a:prstGeom>
          <a:noFill/>
        </p:spPr>
        <p:txBody>
          <a:bodyPr wrap="square" rtlCol="0">
            <a:spAutoFit/>
          </a:bodyPr>
          <a:lstStyle/>
          <a:p>
            <a:r>
              <a:rPr lang="en-US" sz="2400" b="1" dirty="0" smtClean="0">
                <a:solidFill>
                  <a:srgbClr val="0070C0"/>
                </a:solidFill>
              </a:rPr>
              <a:t>What’s mandatory and what’s discretionary?</a:t>
            </a:r>
            <a:endParaRPr lang="en-US" sz="2400" b="1" dirty="0">
              <a:solidFill>
                <a:srgbClr val="0070C0"/>
              </a:solidFill>
            </a:endParaRPr>
          </a:p>
        </p:txBody>
      </p:sp>
      <p:sp>
        <p:nvSpPr>
          <p:cNvPr id="4" name="TextBox 3"/>
          <p:cNvSpPr txBox="1"/>
          <p:nvPr/>
        </p:nvSpPr>
        <p:spPr>
          <a:xfrm>
            <a:off x="1529255" y="1135118"/>
            <a:ext cx="7614745" cy="5109091"/>
          </a:xfrm>
          <a:prstGeom prst="rect">
            <a:avLst/>
          </a:prstGeom>
          <a:noFill/>
        </p:spPr>
        <p:txBody>
          <a:bodyPr wrap="square" rtlCol="0">
            <a:spAutoFit/>
          </a:bodyPr>
          <a:lstStyle/>
          <a:p>
            <a:r>
              <a:rPr lang="en-US" sz="2800" b="1" dirty="0" smtClean="0">
                <a:latin typeface="Calibri" pitchFamily="34" charset="0"/>
              </a:rPr>
              <a:t>Mandatory:  Required by law. </a:t>
            </a:r>
            <a:r>
              <a:rPr lang="en-US" sz="2800" b="1" i="1" dirty="0" smtClean="0">
                <a:latin typeface="Calibri" pitchFamily="34" charset="0"/>
              </a:rPr>
              <a:t>Examples:</a:t>
            </a:r>
          </a:p>
          <a:p>
            <a:pPr>
              <a:buFont typeface="Arial" charset="0"/>
              <a:buChar char="•"/>
            </a:pPr>
            <a:r>
              <a:rPr lang="en-US" sz="2800" b="1" i="1" dirty="0" smtClean="0">
                <a:latin typeface="Calibri" pitchFamily="34" charset="0"/>
              </a:rPr>
              <a:t>Interest on Debt</a:t>
            </a:r>
          </a:p>
          <a:p>
            <a:pPr>
              <a:buFont typeface="Arial" charset="0"/>
              <a:buChar char="•"/>
            </a:pPr>
            <a:r>
              <a:rPr lang="en-US" sz="2800" b="1" i="1" dirty="0" smtClean="0">
                <a:latin typeface="Calibri" pitchFamily="34" charset="0"/>
              </a:rPr>
              <a:t>Social Security</a:t>
            </a:r>
          </a:p>
          <a:p>
            <a:pPr>
              <a:buFont typeface="Arial" charset="0"/>
              <a:buChar char="•"/>
            </a:pPr>
            <a:r>
              <a:rPr lang="en-US" sz="2800" b="1" i="1" dirty="0" smtClean="0">
                <a:latin typeface="Calibri" pitchFamily="34" charset="0"/>
              </a:rPr>
              <a:t>Medicare and Health</a:t>
            </a:r>
          </a:p>
          <a:p>
            <a:pPr>
              <a:buFont typeface="Arial" charset="0"/>
              <a:buChar char="•"/>
            </a:pPr>
            <a:r>
              <a:rPr lang="en-US" sz="2800" b="1" i="1" dirty="0" smtClean="0">
                <a:latin typeface="Calibri" pitchFamily="34" charset="0"/>
              </a:rPr>
              <a:t>Unemployment</a:t>
            </a:r>
          </a:p>
          <a:p>
            <a:pPr>
              <a:buFont typeface="Arial" charset="0"/>
              <a:buChar char="•"/>
            </a:pPr>
            <a:r>
              <a:rPr lang="en-US" sz="2800" b="1" i="1" dirty="0" smtClean="0">
                <a:latin typeface="Calibri" pitchFamily="34" charset="0"/>
              </a:rPr>
              <a:t>Food Assistance</a:t>
            </a:r>
          </a:p>
          <a:p>
            <a:pPr algn="ctr"/>
            <a:endParaRPr lang="en-US" sz="2800" b="1" dirty="0" smtClean="0">
              <a:latin typeface="Calibri" pitchFamily="34" charset="0"/>
            </a:endParaRPr>
          </a:p>
          <a:p>
            <a:r>
              <a:rPr lang="en-US" sz="2800" b="1" dirty="0" smtClean="0">
                <a:latin typeface="Calibri" pitchFamily="34" charset="0"/>
              </a:rPr>
              <a:t>Discretionary:  Negotiated each year. </a:t>
            </a:r>
            <a:r>
              <a:rPr lang="en-US" sz="2800" b="1" i="1" dirty="0" smtClean="0">
                <a:latin typeface="Calibri" pitchFamily="34" charset="0"/>
              </a:rPr>
              <a:t>Examples:</a:t>
            </a:r>
          </a:p>
          <a:p>
            <a:pPr>
              <a:buFont typeface="Arial" charset="0"/>
              <a:buChar char="•"/>
            </a:pPr>
            <a:r>
              <a:rPr lang="en-US" sz="2800" b="1" i="1" dirty="0" smtClean="0">
                <a:latin typeface="Calibri" pitchFamily="34" charset="0"/>
              </a:rPr>
              <a:t>Military </a:t>
            </a:r>
          </a:p>
          <a:p>
            <a:pPr>
              <a:buFont typeface="Arial" charset="0"/>
              <a:buChar char="•"/>
            </a:pPr>
            <a:r>
              <a:rPr lang="en-US" sz="2800" b="1" i="1" dirty="0" smtClean="0">
                <a:latin typeface="Calibri" pitchFamily="34" charset="0"/>
              </a:rPr>
              <a:t>Education</a:t>
            </a:r>
          </a:p>
          <a:p>
            <a:pPr>
              <a:buFont typeface="Arial" charset="0"/>
              <a:buChar char="•"/>
            </a:pPr>
            <a:r>
              <a:rPr lang="en-US" sz="2800" b="1" i="1" dirty="0" smtClean="0">
                <a:latin typeface="Calibri" pitchFamily="34" charset="0"/>
              </a:rPr>
              <a:t>Research</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1190592" y="21524"/>
            <a:ext cx="7747346" cy="927668"/>
          </a:xfrm>
          <a:prstGeom prst="rect">
            <a:avLst/>
          </a:prstGeom>
        </p:spPr>
        <p:txBody>
          <a:bodyPr/>
          <a:lstStyle>
            <a:lvl1pPr algn="ctr" defTabSz="457200" rtl="0" eaLnBrk="1" latinLnBrk="0" hangingPunct="1">
              <a:spcBef>
                <a:spcPct val="0"/>
              </a:spcBef>
              <a:buNone/>
              <a:defRPr sz="4400" kern="1200"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100" b="1" dirty="0"/>
          </a:p>
        </p:txBody>
      </p:sp>
      <p:pic>
        <p:nvPicPr>
          <p:cNvPr id="1026" name="Picture 2" descr="C:\Users\Jasmine\Downloads\NPP-rev+spend-0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59479" y="4358"/>
            <a:ext cx="4999264" cy="68536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5437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s Budg Disc Spending Pie.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37" y="1139994"/>
            <a:ext cx="7224711" cy="5487122"/>
          </a:xfrm>
          <a:prstGeom prst="rect">
            <a:avLst/>
          </a:prstGeom>
        </p:spPr>
      </p:pic>
    </p:spTree>
    <p:extLst>
      <p:ext uri="{BB962C8B-B14F-4D97-AF65-F5344CB8AC3E}">
        <p14:creationId xmlns:p14="http://schemas.microsoft.com/office/powerpoint/2010/main" xmlns="" val="2437274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xmlns="" val="2163349519"/>
              </p:ext>
            </p:extLst>
          </p:nvPr>
        </p:nvGraphicFramePr>
        <p:xfrm>
          <a:off x="0" y="1226575"/>
          <a:ext cx="8341262" cy="55848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124174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www.nationalpriorites.org</a:t>
            </a:r>
            <a:endParaRPr lang="en-US"/>
          </a:p>
        </p:txBody>
      </p:sp>
      <p:sp>
        <p:nvSpPr>
          <p:cNvPr id="4" name="Rectangle 3"/>
          <p:cNvSpPr/>
          <p:nvPr/>
        </p:nvSpPr>
        <p:spPr bwMode="auto">
          <a:xfrm>
            <a:off x="2409371" y="1494971"/>
            <a:ext cx="4383315" cy="69668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Overflow="clip" wrap="square" lIns="18288" tIns="0" rIns="0" bIns="0" rtlCol="0" anchor="ctr" upright="1"/>
          <a:lstStyle/>
          <a:p>
            <a:pPr algn="ctr"/>
            <a:endParaRPr lang="en-US"/>
          </a:p>
        </p:txBody>
      </p:sp>
      <p:graphicFrame>
        <p:nvGraphicFramePr>
          <p:cNvPr id="6" name="Chart 5"/>
          <p:cNvGraphicFramePr/>
          <p:nvPr>
            <p:extLst>
              <p:ext uri="{D42A27DB-BD31-4B8C-83A1-F6EECF244321}">
                <p14:modId xmlns:p14="http://schemas.microsoft.com/office/powerpoint/2010/main" xmlns="" val="2236797614"/>
              </p:ext>
            </p:extLst>
          </p:nvPr>
        </p:nvGraphicFramePr>
        <p:xfrm>
          <a:off x="971796" y="1226575"/>
          <a:ext cx="7845697" cy="5129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050147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90592" y="152149"/>
            <a:ext cx="7486286" cy="1759777"/>
          </a:xfrm>
        </p:spPr>
        <p:txBody>
          <a:bodyPr>
            <a:normAutofit/>
          </a:bodyPr>
          <a:lstStyle/>
          <a:p>
            <a:r>
              <a:rPr lang="en-US" b="1" dirty="0" smtClean="0"/>
              <a:t>How Congress creates budgets</a:t>
            </a:r>
            <a:endParaRPr lang="en-US" b="1" dirty="0"/>
          </a:p>
        </p:txBody>
      </p:sp>
      <p:sp>
        <p:nvSpPr>
          <p:cNvPr id="4" name="Content Placeholder 3"/>
          <p:cNvSpPr>
            <a:spLocks noGrp="1"/>
          </p:cNvSpPr>
          <p:nvPr>
            <p:ph idx="1"/>
          </p:nvPr>
        </p:nvSpPr>
        <p:spPr>
          <a:xfrm>
            <a:off x="457200" y="2375064"/>
            <a:ext cx="8034613" cy="3751099"/>
          </a:xfrm>
        </p:spPr>
        <p:txBody>
          <a:bodyPr/>
          <a:lstStyle/>
          <a:p>
            <a:r>
              <a:rPr lang="en-US" b="1" dirty="0" smtClean="0"/>
              <a:t>It’s a two-step process</a:t>
            </a:r>
            <a:r>
              <a:rPr lang="en-US" dirty="0" smtClean="0"/>
              <a:t> (with a lot of other steps to get there).</a:t>
            </a:r>
            <a:endParaRPr lang="en-US" b="1" dirty="0" smtClean="0"/>
          </a:p>
          <a:p>
            <a:r>
              <a:rPr lang="en-US" b="1" dirty="0" smtClean="0"/>
              <a:t>Budget resolutions</a:t>
            </a:r>
            <a:r>
              <a:rPr lang="en-US" dirty="0" smtClean="0"/>
              <a:t> are statements of principle that outline the year’s budget.</a:t>
            </a:r>
          </a:p>
          <a:p>
            <a:r>
              <a:rPr lang="en-US" b="1" dirty="0" smtClean="0"/>
              <a:t>Budget appropriations</a:t>
            </a:r>
            <a:r>
              <a:rPr lang="en-US" dirty="0" smtClean="0"/>
              <a:t> actually allocate dollar amounts to different programs.</a:t>
            </a:r>
            <a:endParaRPr lang="en-US" b="1" dirty="0"/>
          </a:p>
        </p:txBody>
      </p:sp>
      <p:sp>
        <p:nvSpPr>
          <p:cNvPr id="2" name="Footer Placeholder 1"/>
          <p:cNvSpPr>
            <a:spLocks noGrp="1"/>
          </p:cNvSpPr>
          <p:nvPr>
            <p:ph type="ftr" sz="quarter" idx="11"/>
          </p:nvPr>
        </p:nvSpPr>
        <p:spPr/>
        <p:txBody>
          <a:bodyPr/>
          <a:lstStyle/>
          <a:p>
            <a:r>
              <a:rPr lang="en-US" smtClean="0"/>
              <a:t>www.nationalpriorites.org</a:t>
            </a:r>
            <a:endParaRPr lang="en-US"/>
          </a:p>
        </p:txBody>
      </p:sp>
    </p:spTree>
  </p:cSld>
  <p:clrMapOvr>
    <a:masterClrMapping/>
  </p:clrMapOvr>
</p:sld>
</file>

<file path=ppt/theme/theme1.xml><?xml version="1.0" encoding="utf-8"?>
<a:theme xmlns:a="http://schemas.openxmlformats.org/drawingml/2006/main" name="pres_mattea">
  <a:themeElements>
    <a:clrScheme name="NPP">
      <a:dk1>
        <a:srgbClr val="1E1E1C"/>
      </a:dk1>
      <a:lt1>
        <a:srgbClr val="FFFFFF"/>
      </a:lt1>
      <a:dk2>
        <a:srgbClr val="FFFFFF"/>
      </a:dk2>
      <a:lt2>
        <a:srgbClr val="FFFFFF"/>
      </a:lt2>
      <a:accent1>
        <a:srgbClr val="205590"/>
      </a:accent1>
      <a:accent2>
        <a:srgbClr val="E28C00"/>
      </a:accent2>
      <a:accent3>
        <a:srgbClr val="3E9146"/>
      </a:accent3>
      <a:accent4>
        <a:srgbClr val="B8B7B4"/>
      </a:accent4>
      <a:accent5>
        <a:srgbClr val="553973"/>
      </a:accent5>
      <a:accent6>
        <a:srgbClr val="CB3F3C"/>
      </a:accent6>
      <a:hlink>
        <a:srgbClr val="173F6C"/>
      </a:hlink>
      <a:folHlink>
        <a:srgbClr val="214E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0000"/>
        </a:solidFill>
        <a:ln w="9525" cap="flat" cmpd="sng" algn="ctr">
          <a:solidFill>
            <a:srgbClr val="4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Overflow="clip" wrap="square" lIns="18288" tIns="0" rIns="0" bIns="0" upright="1"/>
      <a:lstStyle/>
    </a:spDef>
    <a:lnDef>
      <a:spPr bwMode="auto">
        <a:xfrm>
          <a:off x="0" y="0"/>
          <a:ext cx="1" cy="1"/>
        </a:xfrm>
        <a:custGeom>
          <a:avLst/>
          <a:gdLst/>
          <a:ahLst/>
          <a:cxnLst/>
          <a:rect l="0" t="0" r="0" b="0"/>
          <a:pathLst/>
        </a:custGeom>
        <a:solidFill>
          <a:srgbClr val="090000"/>
        </a:solidFill>
        <a:ln w="9525" cap="flat" cmpd="sng" algn="ctr">
          <a:solidFill>
            <a:srgbClr val="4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Overflow="clip" wrap="square" lIns="18288" tIns="0" rIns="0" bIns="0" upright="1"/>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PP">
    <a:dk1>
      <a:srgbClr val="1E1E1C"/>
    </a:dk1>
    <a:lt1>
      <a:srgbClr val="FFFFFF"/>
    </a:lt1>
    <a:dk2>
      <a:srgbClr val="FFFFFF"/>
    </a:dk2>
    <a:lt2>
      <a:srgbClr val="FFFFFF"/>
    </a:lt2>
    <a:accent1>
      <a:srgbClr val="205590"/>
    </a:accent1>
    <a:accent2>
      <a:srgbClr val="E28C00"/>
    </a:accent2>
    <a:accent3>
      <a:srgbClr val="3E9146"/>
    </a:accent3>
    <a:accent4>
      <a:srgbClr val="B8B7B4"/>
    </a:accent4>
    <a:accent5>
      <a:srgbClr val="553973"/>
    </a:accent5>
    <a:accent6>
      <a:srgbClr val="CB3F3C"/>
    </a:accent6>
    <a:hlink>
      <a:srgbClr val="173F6C"/>
    </a:hlink>
    <a:folHlink>
      <a:srgbClr val="214E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PP">
    <a:dk1>
      <a:srgbClr val="1E1E1C"/>
    </a:dk1>
    <a:lt1>
      <a:srgbClr val="FFFFFF"/>
    </a:lt1>
    <a:dk2>
      <a:srgbClr val="FFFFFF"/>
    </a:dk2>
    <a:lt2>
      <a:srgbClr val="FFFFFF"/>
    </a:lt2>
    <a:accent1>
      <a:srgbClr val="205590"/>
    </a:accent1>
    <a:accent2>
      <a:srgbClr val="E28C00"/>
    </a:accent2>
    <a:accent3>
      <a:srgbClr val="3E9146"/>
    </a:accent3>
    <a:accent4>
      <a:srgbClr val="B8B7B4"/>
    </a:accent4>
    <a:accent5>
      <a:srgbClr val="553973"/>
    </a:accent5>
    <a:accent6>
      <a:srgbClr val="CB3F3C"/>
    </a:accent6>
    <a:hlink>
      <a:srgbClr val="173F6C"/>
    </a:hlink>
    <a:folHlink>
      <a:srgbClr val="214E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PP">
    <a:dk1>
      <a:srgbClr val="1E1E1C"/>
    </a:dk1>
    <a:lt1>
      <a:srgbClr val="FFFFFF"/>
    </a:lt1>
    <a:dk2>
      <a:srgbClr val="FFFFFF"/>
    </a:dk2>
    <a:lt2>
      <a:srgbClr val="FFFFFF"/>
    </a:lt2>
    <a:accent1>
      <a:srgbClr val="205590"/>
    </a:accent1>
    <a:accent2>
      <a:srgbClr val="E28C00"/>
    </a:accent2>
    <a:accent3>
      <a:srgbClr val="3E9146"/>
    </a:accent3>
    <a:accent4>
      <a:srgbClr val="B8B7B4"/>
    </a:accent4>
    <a:accent5>
      <a:srgbClr val="553973"/>
    </a:accent5>
    <a:accent6>
      <a:srgbClr val="CB3F3C"/>
    </a:accent6>
    <a:hlink>
      <a:srgbClr val="173F6C"/>
    </a:hlink>
    <a:folHlink>
      <a:srgbClr val="214E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PP">
    <a:dk1>
      <a:srgbClr val="1E1E1C"/>
    </a:dk1>
    <a:lt1>
      <a:srgbClr val="FFFFFF"/>
    </a:lt1>
    <a:dk2>
      <a:srgbClr val="FFFFFF"/>
    </a:dk2>
    <a:lt2>
      <a:srgbClr val="FFFFFF"/>
    </a:lt2>
    <a:accent1>
      <a:srgbClr val="205590"/>
    </a:accent1>
    <a:accent2>
      <a:srgbClr val="E28C00"/>
    </a:accent2>
    <a:accent3>
      <a:srgbClr val="3E9146"/>
    </a:accent3>
    <a:accent4>
      <a:srgbClr val="B8B7B4"/>
    </a:accent4>
    <a:accent5>
      <a:srgbClr val="553973"/>
    </a:accent5>
    <a:accent6>
      <a:srgbClr val="CB3F3C"/>
    </a:accent6>
    <a:hlink>
      <a:srgbClr val="173F6C"/>
    </a:hlink>
    <a:folHlink>
      <a:srgbClr val="214E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PP">
    <a:dk1>
      <a:srgbClr val="1E1E1C"/>
    </a:dk1>
    <a:lt1>
      <a:srgbClr val="FFFFFF"/>
    </a:lt1>
    <a:dk2>
      <a:srgbClr val="FFFFFF"/>
    </a:dk2>
    <a:lt2>
      <a:srgbClr val="FFFFFF"/>
    </a:lt2>
    <a:accent1>
      <a:srgbClr val="205590"/>
    </a:accent1>
    <a:accent2>
      <a:srgbClr val="E28C00"/>
    </a:accent2>
    <a:accent3>
      <a:srgbClr val="3E9146"/>
    </a:accent3>
    <a:accent4>
      <a:srgbClr val="B8B7B4"/>
    </a:accent4>
    <a:accent5>
      <a:srgbClr val="553973"/>
    </a:accent5>
    <a:accent6>
      <a:srgbClr val="CB3F3C"/>
    </a:accent6>
    <a:hlink>
      <a:srgbClr val="173F6C"/>
    </a:hlink>
    <a:folHlink>
      <a:srgbClr val="214E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pres_mattea</Template>
  <TotalTime>7587</TotalTime>
  <Words>1585</Words>
  <Application>Microsoft Office PowerPoint</Application>
  <PresentationFormat>On-screen Show (4:3)</PresentationFormat>
  <Paragraphs>190</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pres_mattea</vt:lpstr>
      <vt:lpstr>Making Sense of the Federal Budget Eugene, Oregon, March 12, 2016</vt:lpstr>
      <vt:lpstr>Where did your 2014 federal income tax dollars go?</vt:lpstr>
      <vt:lpstr>Slide 3</vt:lpstr>
      <vt:lpstr>Slide 4</vt:lpstr>
      <vt:lpstr>Slide 5</vt:lpstr>
      <vt:lpstr>Slide 6</vt:lpstr>
      <vt:lpstr>Slide 7</vt:lpstr>
      <vt:lpstr>Slide 8</vt:lpstr>
      <vt:lpstr>How Congress creates budgets</vt:lpstr>
      <vt:lpstr>Slide 10</vt:lpstr>
      <vt:lpstr>How does federal spending get to us?</vt:lpstr>
      <vt:lpstr>Slide 12</vt:lpstr>
      <vt:lpstr>Slide 13</vt:lpstr>
      <vt:lpstr>Slide 14</vt:lpstr>
      <vt:lpstr>Slide 15</vt:lpstr>
      <vt:lpstr>The Washington-Yourtown Pipeline</vt:lpstr>
      <vt:lpstr>The People’s Budget is…</vt:lpstr>
      <vt:lpstr>The People’s Budget would:</vt:lpstr>
      <vt:lpstr>Budget timeline</vt:lpstr>
      <vt:lpstr>More on the  Pentagon budget</vt:lpstr>
      <vt:lpstr>Slide 21</vt:lpstr>
      <vt:lpstr>Slide 22</vt:lpstr>
      <vt:lpstr>War Costs as of February 2016</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You Should Care About the Federal Budget</dc:title>
  <dc:creator>Mattea Kramer</dc:creator>
  <cp:lastModifiedBy>BeckyMike</cp:lastModifiedBy>
  <cp:revision>101</cp:revision>
  <cp:lastPrinted>2014-04-04T21:34:38Z</cp:lastPrinted>
  <dcterms:created xsi:type="dcterms:W3CDTF">2012-04-05T13:58:47Z</dcterms:created>
  <dcterms:modified xsi:type="dcterms:W3CDTF">2016-03-01T02:21:04Z</dcterms:modified>
</cp:coreProperties>
</file>